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0"/>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Arial Black" panose="020B0A04020102020204" pitchFamily="34" charset="0"/>
      <p:regular r:id="rId21"/>
      <p:bold r:id="rId22"/>
    </p:embeddedFont>
    <p:embeddedFont>
      <p:font typeface="Benne" panose="020B0604020202020204" charset="0"/>
      <p:regular r:id="rId23"/>
    </p:embeddedFont>
    <p:embeddedFont>
      <p:font typeface="Century Gothic" panose="020B050202020202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Rubik" panose="020B0604020202020204" charset="-79"/>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D0A7FC-B6D1-4D27-8047-BD3BD75A9FD4}">
  <a:tblStyle styleId="{53D0A7FC-B6D1-4D27-8047-BD3BD75A9FD4}" styleName="Table_0">
    <a:wholeTbl>
      <a:tcTxStyle b="off" i="off">
        <a:font>
          <a:latin typeface="Daytona Pro Light"/>
          <a:ea typeface="Daytona Pro Light"/>
          <a:cs typeface="Daytona Pr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8"/>
          </a:solidFill>
        </a:fill>
      </a:tcStyle>
    </a:wholeTbl>
    <a:band1H>
      <a:tcTxStyle/>
      <a:tcStyle>
        <a:tcBdr/>
        <a:fill>
          <a:solidFill>
            <a:srgbClr val="CBCACE"/>
          </a:solidFill>
        </a:fill>
      </a:tcStyle>
    </a:band1H>
    <a:band2H>
      <a:tcTxStyle/>
      <a:tcStyle>
        <a:tcBdr/>
      </a:tcStyle>
    </a:band2H>
    <a:band1V>
      <a:tcTxStyle/>
      <a:tcStyle>
        <a:tcBdr/>
        <a:fill>
          <a:solidFill>
            <a:srgbClr val="CBCACE"/>
          </a:solidFill>
        </a:fill>
      </a:tcStyle>
    </a:band1V>
    <a:band2V>
      <a:tcTxStyle/>
      <a:tcStyle>
        <a:tcBdr/>
      </a:tcStyle>
    </a:band2V>
    <a:lastCol>
      <a:tcTxStyle b="on" i="off">
        <a:font>
          <a:latin typeface="Daytona Pro Light"/>
          <a:ea typeface="Daytona Pro Light"/>
          <a:cs typeface="Daytona Pro Light"/>
        </a:font>
        <a:schemeClr val="lt1"/>
      </a:tcTxStyle>
      <a:tcStyle>
        <a:tcBdr/>
        <a:fill>
          <a:solidFill>
            <a:schemeClr val="accent1"/>
          </a:solidFill>
        </a:fill>
      </a:tcStyle>
    </a:lastCol>
    <a:firstCol>
      <a:tcTxStyle b="on" i="off">
        <a:font>
          <a:latin typeface="Daytona Pro Light"/>
          <a:ea typeface="Daytona Pro Light"/>
          <a:cs typeface="Daytona Pro Light"/>
        </a:font>
        <a:schemeClr val="lt1"/>
      </a:tcTxStyle>
      <a:tcStyle>
        <a:tcBdr/>
        <a:fill>
          <a:solidFill>
            <a:schemeClr val="accent1"/>
          </a:solidFill>
        </a:fill>
      </a:tcStyle>
    </a:firstCol>
    <a:lastRow>
      <a:tcTxStyle b="on" i="off">
        <a:font>
          <a:latin typeface="Daytona Pro Light"/>
          <a:ea typeface="Daytona Pro Light"/>
          <a:cs typeface="Daytona Pro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Daytona Pro Light"/>
          <a:ea typeface="Daytona Pro Light"/>
          <a:cs typeface="Daytona Pro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A594465-F0EA-4711-844B-3B6D2F6961F9}" styleName="Table_1">
    <a:wholeTbl>
      <a:tcTxStyle b="off" i="off">
        <a:font>
          <a:latin typeface="Daytona Pro Light"/>
          <a:ea typeface="Daytona Pro Light"/>
          <a:cs typeface="Daytona Pro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0DownloadsAfter17Jan26\5YrProjec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IN"/>
              <a:t>More Profits All the Way!</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Chart5YrBudget!$A$2</c:f>
              <c:strCache>
                <c:ptCount val="1"/>
                <c:pt idx="0">
                  <c:v>Q1CY25</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Chart5YrBudget!$B$2:$L$2</c:f>
            </c:numRef>
          </c:val>
          <c:extLst>
            <c:ext xmlns:c16="http://schemas.microsoft.com/office/drawing/2014/chart" uri="{C3380CC4-5D6E-409C-BE32-E72D297353CC}">
              <c16:uniqueId val="{00000000-9235-415D-80D4-46753002436F}"/>
            </c:ext>
          </c:extLst>
        </c:ser>
        <c:ser>
          <c:idx val="1"/>
          <c:order val="1"/>
          <c:tx>
            <c:strRef>
              <c:f>Chart5YrBudget!$A$3</c:f>
              <c:strCache>
                <c:ptCount val="1"/>
                <c:pt idx="0">
                  <c:v>Q2CY25</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Chart5YrBudget!$B$3:$L$3</c:f>
            </c:numRef>
          </c:val>
          <c:extLst>
            <c:ext xmlns:c16="http://schemas.microsoft.com/office/drawing/2014/chart" uri="{C3380CC4-5D6E-409C-BE32-E72D297353CC}">
              <c16:uniqueId val="{00000001-9235-415D-80D4-46753002436F}"/>
            </c:ext>
          </c:extLst>
        </c:ser>
        <c:ser>
          <c:idx val="2"/>
          <c:order val="2"/>
          <c:tx>
            <c:strRef>
              <c:f>Chart5YrBudget!$A$4</c:f>
              <c:strCache>
                <c:ptCount val="1"/>
                <c:pt idx="0">
                  <c:v>Q3CY25</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Chart5YrBudget!$B$4:$L$4</c:f>
            </c:numRef>
          </c:val>
          <c:extLst>
            <c:ext xmlns:c16="http://schemas.microsoft.com/office/drawing/2014/chart" uri="{C3380CC4-5D6E-409C-BE32-E72D297353CC}">
              <c16:uniqueId val="{00000002-9235-415D-80D4-46753002436F}"/>
            </c:ext>
          </c:extLst>
        </c:ser>
        <c:ser>
          <c:idx val="3"/>
          <c:order val="3"/>
          <c:tx>
            <c:strRef>
              <c:f>Chart5YrBudget!$A$5</c:f>
              <c:strCache>
                <c:ptCount val="1"/>
                <c:pt idx="0">
                  <c:v>Q4CY25</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dLbls>
            <c:spPr>
              <a:solidFill>
                <a:schemeClr val="accent4">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Chart5YrBudget!$B$5:$L$5</c:f>
            </c:numRef>
          </c:val>
          <c:extLst>
            <c:ext xmlns:c16="http://schemas.microsoft.com/office/drawing/2014/chart" uri="{C3380CC4-5D6E-409C-BE32-E72D297353CC}">
              <c16:uniqueId val="{00000003-9235-415D-80D4-46753002436F}"/>
            </c:ext>
          </c:extLst>
        </c:ser>
        <c:ser>
          <c:idx val="4"/>
          <c:order val="4"/>
          <c:tx>
            <c:strRef>
              <c:f>Chart5YrBudget!$A$6</c:f>
              <c:strCache>
                <c:ptCount val="1"/>
                <c:pt idx="0">
                  <c:v>FY26</c:v>
                </c:pt>
              </c:strCache>
            </c:strRef>
          </c:tx>
          <c:spPr>
            <a:solidFill>
              <a:schemeClr val="accent5">
                <a:alpha val="88000"/>
              </a:schemeClr>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invertIfNegative val="0"/>
          <c:dLbls>
            <c:dLbl>
              <c:idx val="3"/>
              <c:layout>
                <c:manualLayout>
                  <c:x val="4.6374495175278821E-2"/>
                  <c:y val="5.8579515927170853E-2"/>
                </c:manualLayout>
              </c:layout>
              <c:spPr>
                <a:solidFill>
                  <a:schemeClr val="accent5">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B050"/>
                      </a:solidFill>
                      <a:effectLst>
                        <a:outerShdw blurRad="38100" dist="38100" dir="2700000" algn="tl">
                          <a:srgbClr val="000000">
                            <a:alpha val="43137"/>
                          </a:srgbClr>
                        </a:outerShdw>
                      </a:effectLst>
                      <a:highlight>
                        <a:srgbClr val="FFFF00"/>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35-415D-80D4-46753002436F}"/>
                </c:ext>
              </c:extLst>
            </c:dLbl>
            <c:spPr>
              <a:solidFill>
                <a:schemeClr val="accent5">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Chart5YrBudget!$B$6:$L$6</c:f>
              <c:numCache>
                <c:formatCode>#,##0</c:formatCode>
                <c:ptCount val="4"/>
                <c:pt idx="0" formatCode="_-[$$-409]* #,##0_ ;_-[$$-409]* \-#,##0\ ;_-[$$-409]* &quot;-&quot;??_ ;_-@_ ">
                  <c:v>1400000</c:v>
                </c:pt>
                <c:pt idx="2" formatCode="_-[$$-409]* #,##0_ ;_-[$$-409]* \-#,##0\ ;_-[$$-409]* &quot;-&quot;??_ ;_-@_ ">
                  <c:v>5000000</c:v>
                </c:pt>
                <c:pt idx="3" formatCode="_-[$$-409]* #,##0_ ;_-[$$-409]* \-#,##0\ ;_-[$$-409]* &quot;-&quot;??_ ;_-@_ ">
                  <c:v>3600000</c:v>
                </c:pt>
              </c:numCache>
            </c:numRef>
          </c:val>
          <c:extLst>
            <c:ext xmlns:c16="http://schemas.microsoft.com/office/drawing/2014/chart" uri="{C3380CC4-5D6E-409C-BE32-E72D297353CC}">
              <c16:uniqueId val="{00000004-9235-415D-80D4-46753002436F}"/>
            </c:ext>
          </c:extLst>
        </c:ser>
        <c:ser>
          <c:idx val="5"/>
          <c:order val="5"/>
          <c:tx>
            <c:strRef>
              <c:f>Chart5YrBudget!$A$7</c:f>
              <c:strCache>
                <c:ptCount val="1"/>
                <c:pt idx="0">
                  <c:v>FY27</c:v>
                </c:pt>
              </c:strCache>
            </c:strRef>
          </c:tx>
          <c:spPr>
            <a:solidFill>
              <a:schemeClr val="accent6">
                <a:alpha val="88000"/>
              </a:schemeClr>
            </a:solidFill>
            <a:ln>
              <a:solidFill>
                <a:schemeClr val="accent6">
                  <a:lumMod val="50000"/>
                </a:schemeClr>
              </a:solidFill>
            </a:ln>
            <a:effectLst/>
            <a:scene3d>
              <a:camera prst="orthographicFront"/>
              <a:lightRig rig="threePt" dir="t"/>
            </a:scene3d>
            <a:sp3d prstMaterial="flat">
              <a:contourClr>
                <a:schemeClr val="accent6">
                  <a:lumMod val="50000"/>
                </a:schemeClr>
              </a:contourClr>
            </a:sp3d>
          </c:spPr>
          <c:invertIfNegative val="0"/>
          <c:dLbls>
            <c:dLbl>
              <c:idx val="3"/>
              <c:layout>
                <c:manualLayout>
                  <c:x val="4.4166185881217998E-2"/>
                  <c:y val="8.0895521994664266E-2"/>
                </c:manualLayout>
              </c:layout>
              <c:spPr>
                <a:solidFill>
                  <a:schemeClr val="accent6">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B050"/>
                      </a:solidFill>
                      <a:effectLst>
                        <a:outerShdw blurRad="38100" dist="38100" dir="2700000" algn="tl">
                          <a:srgbClr val="000000">
                            <a:alpha val="43137"/>
                          </a:srgbClr>
                        </a:outerShdw>
                      </a:effectLst>
                      <a:highlight>
                        <a:srgbClr val="FFFF00"/>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35-415D-80D4-46753002436F}"/>
                </c:ext>
              </c:extLst>
            </c:dLbl>
            <c:spPr>
              <a:solidFill>
                <a:schemeClr val="accent6">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Chart5YrBudget!$B$7:$L$7</c:f>
              <c:numCache>
                <c:formatCode>#,##0</c:formatCode>
                <c:ptCount val="4"/>
                <c:pt idx="0" formatCode="_-[$$-409]* #,##0_ ;_-[$$-409]* \-#,##0\ ;_-[$$-409]* &quot;-&quot;??_ ;_-@_ ">
                  <c:v>2485000</c:v>
                </c:pt>
                <c:pt idx="2" formatCode="_-[$$-409]* #,##0_ ;_-[$$-409]* \-#,##0\ ;_-[$$-409]* &quot;-&quot;??_ ;_-@_ ">
                  <c:v>10000000</c:v>
                </c:pt>
                <c:pt idx="3" formatCode="_-[$$-409]* #,##0_ ;_-[$$-409]* \-#,##0\ ;_-[$$-409]* &quot;-&quot;??_ ;_-@_ ">
                  <c:v>7515000</c:v>
                </c:pt>
              </c:numCache>
            </c:numRef>
          </c:val>
          <c:extLst>
            <c:ext xmlns:c16="http://schemas.microsoft.com/office/drawing/2014/chart" uri="{C3380CC4-5D6E-409C-BE32-E72D297353CC}">
              <c16:uniqueId val="{00000005-9235-415D-80D4-46753002436F}"/>
            </c:ext>
          </c:extLst>
        </c:ser>
        <c:ser>
          <c:idx val="6"/>
          <c:order val="6"/>
          <c:tx>
            <c:strRef>
              <c:f>Chart5YrBudget!$A$8</c:f>
              <c:strCache>
                <c:ptCount val="1"/>
                <c:pt idx="0">
                  <c:v>FY28</c:v>
                </c:pt>
              </c:strCache>
            </c:strRef>
          </c:tx>
          <c:spPr>
            <a:solidFill>
              <a:schemeClr val="accent1">
                <a:lumMod val="60000"/>
                <a:alpha val="88000"/>
              </a:schemeClr>
            </a:solidFill>
            <a:ln>
              <a:solidFill>
                <a:schemeClr val="accent1">
                  <a:lumMod val="60000"/>
                  <a:lumMod val="50000"/>
                </a:schemeClr>
              </a:solidFill>
            </a:ln>
            <a:effectLst/>
            <a:scene3d>
              <a:camera prst="orthographicFront"/>
              <a:lightRig rig="threePt" dir="t"/>
            </a:scene3d>
            <a:sp3d prstMaterial="flat">
              <a:contourClr>
                <a:schemeClr val="accent1">
                  <a:lumMod val="60000"/>
                  <a:lumMod val="50000"/>
                </a:schemeClr>
              </a:contourClr>
            </a:sp3d>
          </c:spPr>
          <c:invertIfNegative val="0"/>
          <c:dLbls>
            <c:dLbl>
              <c:idx val="3"/>
              <c:spPr>
                <a:solidFill>
                  <a:schemeClr val="accent1">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50"/>
                      </a:solidFill>
                      <a:highlight>
                        <a:srgbClr val="FFFF00"/>
                      </a:highlight>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235-415D-80D4-46753002436F}"/>
                </c:ext>
              </c:extLst>
            </c:dLbl>
            <c:spPr>
              <a:solidFill>
                <a:schemeClr val="accent1">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Chart5YrBudget!$B$8:$L$8</c:f>
              <c:numCache>
                <c:formatCode>#,##0</c:formatCode>
                <c:ptCount val="4"/>
                <c:pt idx="0" formatCode="_-[$$-409]* #,##0_ ;_-[$$-409]* \-#,##0\ ;_-[$$-409]* &quot;-&quot;??_ ;_-@_ ">
                  <c:v>3825000</c:v>
                </c:pt>
                <c:pt idx="2" formatCode="_-[$$-409]* #,##0_ ;_-[$$-409]* \-#,##0\ ;_-[$$-409]* &quot;-&quot;??_ ;_-@_ ">
                  <c:v>15000000</c:v>
                </c:pt>
                <c:pt idx="3" formatCode="_-[$$-409]* #,##0_ ;_-[$$-409]* \-#,##0\ ;_-[$$-409]* &quot;-&quot;??_ ;_-@_ ">
                  <c:v>11175000</c:v>
                </c:pt>
              </c:numCache>
            </c:numRef>
          </c:val>
          <c:extLst>
            <c:ext xmlns:c16="http://schemas.microsoft.com/office/drawing/2014/chart" uri="{C3380CC4-5D6E-409C-BE32-E72D297353CC}">
              <c16:uniqueId val="{00000006-9235-415D-80D4-46753002436F}"/>
            </c:ext>
          </c:extLst>
        </c:ser>
        <c:ser>
          <c:idx val="7"/>
          <c:order val="7"/>
          <c:tx>
            <c:strRef>
              <c:f>Chart5YrBudget!$A$9</c:f>
              <c:strCache>
                <c:ptCount val="1"/>
                <c:pt idx="0">
                  <c:v>FY29</c:v>
                </c:pt>
              </c:strCache>
            </c:strRef>
          </c:tx>
          <c:spPr>
            <a:solidFill>
              <a:schemeClr val="accent2">
                <a:lumMod val="60000"/>
                <a:alpha val="88000"/>
              </a:schemeClr>
            </a:solidFill>
            <a:ln>
              <a:solidFill>
                <a:schemeClr val="accent2">
                  <a:lumMod val="60000"/>
                  <a:lumMod val="50000"/>
                </a:schemeClr>
              </a:solidFill>
            </a:ln>
            <a:effectLst/>
            <a:scene3d>
              <a:camera prst="orthographicFront"/>
              <a:lightRig rig="threePt" dir="t"/>
            </a:scene3d>
            <a:sp3d prstMaterial="flat">
              <a:contourClr>
                <a:schemeClr val="accent2">
                  <a:lumMod val="60000"/>
                  <a:lumMod val="50000"/>
                </a:schemeClr>
              </a:contourClr>
            </a:sp3d>
          </c:spPr>
          <c:invertIfNegative val="0"/>
          <c:dLbls>
            <c:dLbl>
              <c:idx val="3"/>
              <c:spPr>
                <a:solidFill>
                  <a:schemeClr val="accent2">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50"/>
                      </a:solidFill>
                      <a:highlight>
                        <a:srgbClr val="FFFF00"/>
                      </a:highlight>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235-415D-80D4-46753002436F}"/>
                </c:ext>
              </c:extLst>
            </c:dLbl>
            <c:spPr>
              <a:solidFill>
                <a:schemeClr val="accent2">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Chart5YrBudget!$B$9:$L$9</c:f>
              <c:numCache>
                <c:formatCode>#,##0</c:formatCode>
                <c:ptCount val="4"/>
                <c:pt idx="0" formatCode="_-[$$-409]* #,##0_ ;_-[$$-409]* \-#,##0\ ;_-[$$-409]* &quot;-&quot;??_ ;_-@_ ">
                  <c:v>5907000</c:v>
                </c:pt>
                <c:pt idx="2" formatCode="_-[$$-409]* #,##0_ ;_-[$$-409]* \-#,##0\ ;_-[$$-409]* &quot;-&quot;??_ ;_-@_ ">
                  <c:v>20000000</c:v>
                </c:pt>
                <c:pt idx="3" formatCode="_-[$$-409]* #,##0_ ;_-[$$-409]* \-#,##0\ ;_-[$$-409]* &quot;-&quot;??_ ;_-@_ ">
                  <c:v>14093000</c:v>
                </c:pt>
              </c:numCache>
            </c:numRef>
          </c:val>
          <c:extLst>
            <c:ext xmlns:c16="http://schemas.microsoft.com/office/drawing/2014/chart" uri="{C3380CC4-5D6E-409C-BE32-E72D297353CC}">
              <c16:uniqueId val="{00000007-9235-415D-80D4-46753002436F}"/>
            </c:ext>
          </c:extLst>
        </c:ser>
        <c:ser>
          <c:idx val="8"/>
          <c:order val="8"/>
          <c:tx>
            <c:strRef>
              <c:f>Chart5YrBudget!$A$10</c:f>
              <c:strCache>
                <c:ptCount val="1"/>
                <c:pt idx="0">
                  <c:v>FY30</c:v>
                </c:pt>
              </c:strCache>
            </c:strRef>
          </c:tx>
          <c:spPr>
            <a:solidFill>
              <a:schemeClr val="accent3">
                <a:lumMod val="60000"/>
                <a:alpha val="88000"/>
              </a:schemeClr>
            </a:solidFill>
            <a:ln>
              <a:solidFill>
                <a:schemeClr val="accent3">
                  <a:lumMod val="60000"/>
                  <a:lumMod val="50000"/>
                </a:schemeClr>
              </a:solidFill>
            </a:ln>
            <a:effectLst/>
            <a:scene3d>
              <a:camera prst="orthographicFront"/>
              <a:lightRig rig="threePt" dir="t"/>
            </a:scene3d>
            <a:sp3d prstMaterial="flat">
              <a:contourClr>
                <a:schemeClr val="accent3">
                  <a:lumMod val="60000"/>
                  <a:lumMod val="50000"/>
                </a:schemeClr>
              </a:contourClr>
            </a:sp3d>
          </c:spPr>
          <c:invertIfNegative val="0"/>
          <c:dLbls>
            <c:dLbl>
              <c:idx val="3"/>
              <c:tx>
                <c:rich>
                  <a:bodyPr rot="0" spcFirstLastPara="1" vertOverflow="ellipsis" vert="horz" wrap="square" lIns="38100" tIns="19050" rIns="38100" bIns="19050" anchor="ctr" anchorCtr="1">
                    <a:spAutoFit/>
                  </a:bodyPr>
                  <a:lstStyle/>
                  <a:p>
                    <a:pPr>
                      <a:defRPr sz="900" b="1" i="0" u="none" strike="noStrike" kern="1200" baseline="0">
                        <a:solidFill>
                          <a:schemeClr val="lt1"/>
                        </a:solidFill>
                        <a:highlight>
                          <a:srgbClr val="FFFF00"/>
                        </a:highlight>
                        <a:latin typeface="+mn-lt"/>
                        <a:ea typeface="+mn-ea"/>
                        <a:cs typeface="+mn-cs"/>
                      </a:defRPr>
                    </a:pPr>
                    <a:fld id="{533107D9-0FD7-4841-8D9D-AA9155C825BC}" type="VALUE">
                      <a:rPr lang="en-US" sz="1200">
                        <a:solidFill>
                          <a:srgbClr val="00B050"/>
                        </a:solidFill>
                        <a:effectLst>
                          <a:outerShdw blurRad="38100" dist="38100" dir="2700000" algn="tl">
                            <a:srgbClr val="000000">
                              <a:alpha val="43137"/>
                            </a:srgbClr>
                          </a:outerShdw>
                        </a:effectLst>
                        <a:highlight>
                          <a:srgbClr val="FFFF00"/>
                        </a:highlight>
                      </a:rPr>
                      <a:pPr>
                        <a:defRPr>
                          <a:highlight>
                            <a:srgbClr val="FFFF00"/>
                          </a:highlight>
                        </a:defRPr>
                      </a:pPr>
                      <a:t>[VALUE]</a:t>
                    </a:fld>
                    <a:endParaRPr lang="en-US"/>
                  </a:p>
                </c:rich>
              </c:tx>
              <c:spPr>
                <a:solidFill>
                  <a:schemeClr val="accent3">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highlight>
                        <a:srgbClr val="FFFF00"/>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35-415D-80D4-46753002436F}"/>
                </c:ext>
              </c:extLst>
            </c:dLbl>
            <c:spPr>
              <a:solidFill>
                <a:schemeClr val="accent3">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Chart5YrBudget!$B$1:$L$1</c:f>
              <c:strCache>
                <c:ptCount val="4"/>
                <c:pt idx="0">
                  <c:v>Total Expenses</c:v>
                </c:pt>
                <c:pt idx="2">
                  <c:v>Revenues</c:v>
                </c:pt>
                <c:pt idx="3">
                  <c:v>Profits</c:v>
                </c:pt>
              </c:strCache>
            </c:strRef>
          </c:cat>
          <c:val>
            <c:numRef>
              <c:f>Chart5YrBudget!$B$10:$L$10</c:f>
              <c:numCache>
                <c:formatCode>#,##0</c:formatCode>
                <c:ptCount val="4"/>
                <c:pt idx="0" formatCode="_-[$$-409]* #,##0_ ;_-[$$-409]* \-#,##0\ ;_-[$$-409]* &quot;-&quot;??_ ;_-@_ ">
                  <c:v>8539999.5</c:v>
                </c:pt>
                <c:pt idx="2" formatCode="_-[$$-409]* #,##0_ ;_-[$$-409]* \-#,##0\ ;_-[$$-409]* &quot;-&quot;??_ ;_-@_ ">
                  <c:v>25000000</c:v>
                </c:pt>
                <c:pt idx="3" formatCode="_-[$$-409]* #,##0_ ;_-[$$-409]* \-#,##0\ ;_-[$$-409]* &quot;-&quot;??_ ;_-@_ ">
                  <c:v>16460000.5</c:v>
                </c:pt>
              </c:numCache>
            </c:numRef>
          </c:val>
          <c:extLst>
            <c:ext xmlns:c16="http://schemas.microsoft.com/office/drawing/2014/chart" uri="{C3380CC4-5D6E-409C-BE32-E72D297353CC}">
              <c16:uniqueId val="{00000008-9235-415D-80D4-46753002436F}"/>
            </c:ext>
          </c:extLst>
        </c:ser>
        <c:dLbls>
          <c:showLegendKey val="0"/>
          <c:showVal val="1"/>
          <c:showCatName val="0"/>
          <c:showSerName val="0"/>
          <c:showPercent val="0"/>
          <c:showBubbleSize val="0"/>
        </c:dLbls>
        <c:gapWidth val="84"/>
        <c:gapDepth val="53"/>
        <c:shape val="box"/>
        <c:axId val="168768240"/>
        <c:axId val="168766320"/>
        <c:axId val="94576800"/>
      </c:bar3DChart>
      <c:catAx>
        <c:axId val="168768240"/>
        <c:scaling>
          <c:orientation val="minMax"/>
        </c:scaling>
        <c:delete val="0"/>
        <c:axPos val="b"/>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68766320"/>
        <c:crosses val="autoZero"/>
        <c:auto val="1"/>
        <c:lblAlgn val="ctr"/>
        <c:lblOffset val="100"/>
        <c:noMultiLvlLbl val="0"/>
      </c:catAx>
      <c:valAx>
        <c:axId val="168766320"/>
        <c:scaling>
          <c:orientation val="minMax"/>
        </c:scaling>
        <c:delete val="1"/>
        <c:axPos val="l"/>
        <c:numFmt formatCode="_-[$$-409]* #,##0_ ;_-[$$-409]* \-#,##0\ ;_-[$$-409]* &quot;-&quot;??_ ;_-@_ " sourceLinked="1"/>
        <c:majorTickMark val="out"/>
        <c:minorTickMark val="none"/>
        <c:tickLblPos val="nextTo"/>
        <c:crossAx val="168768240"/>
        <c:crosses val="autoZero"/>
        <c:crossBetween val="between"/>
      </c:valAx>
      <c:serAx>
        <c:axId val="9457680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68766320"/>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binsights.com/research/report/ai-trends-202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i="0">
              <a:solidFill>
                <a:srgbClr val="191D25"/>
              </a:solidFill>
              <a:highlight>
                <a:srgbClr val="FFFFFF"/>
              </a:highlight>
              <a:latin typeface="Rubik"/>
              <a:ea typeface="Rubik"/>
              <a:cs typeface="Rubik"/>
              <a:sym typeface="Rubik"/>
            </a:endParaRPr>
          </a:p>
          <a:p>
            <a:pPr marL="0" marR="0" lvl="0" indent="0" algn="l" rtl="0">
              <a:lnSpc>
                <a:spcPct val="100000"/>
              </a:lnSpc>
              <a:spcBef>
                <a:spcPts val="0"/>
              </a:spcBef>
              <a:spcAft>
                <a:spcPts val="0"/>
              </a:spcAft>
              <a:buClr>
                <a:schemeClr val="dk1"/>
              </a:buClr>
              <a:buSzPts val="1200"/>
              <a:buFont typeface="Calibri"/>
              <a:buNone/>
            </a:pPr>
            <a:r>
              <a:rPr lang="en-US" b="1">
                <a:highlight>
                  <a:srgbClr val="FFFFFF"/>
                </a:highlight>
              </a:rPr>
              <a:t>Dual Tier-1 VC Validation: </a:t>
            </a:r>
            <a:r>
              <a:rPr lang="en-US">
                <a:highlight>
                  <a:srgbClr val="FFFFFF"/>
                </a:highlight>
              </a:rPr>
              <a:t>We secured rapid responses in just 9 and 11 days from two separate global top tier VC firms' senior partners—unprecedented at our pre-revenue stage. Their individual portfolios include: WhatsApp, Instagram, YouTube, Airbnb, DoorDash, Stripe, Zoom and Facebook, LinkedIn, Workday, AppDynamics, Dropbox, respectively.</a:t>
            </a:r>
            <a:br>
              <a:rPr lang="en-US">
                <a:highlight>
                  <a:srgbClr val="FFFFFF"/>
                </a:highlight>
              </a:rPr>
            </a:br>
            <a:br>
              <a:rPr lang="en-US">
                <a:highlight>
                  <a:srgbClr val="FFFFFF"/>
                </a:highlight>
              </a:rPr>
            </a:br>
            <a:r>
              <a:rPr lang="en-US">
                <a:highlight>
                  <a:srgbClr val="FFFFFF"/>
                </a:highlight>
              </a:rPr>
              <a:t>Collective portfolio power: Palo Alto Networks, Figma, Abnormal Security, GitHub, Pinterest, Snap, Twilio, Canva—representing hundreds of billions in market value.</a:t>
            </a:r>
            <a:endParaRPr b="0" i="0">
              <a:solidFill>
                <a:srgbClr val="191D25"/>
              </a:solidFill>
              <a:highlight>
                <a:srgbClr val="FFFFFF"/>
              </a:highlight>
              <a:latin typeface="Rubik"/>
              <a:ea typeface="Rubik"/>
              <a:cs typeface="Rubik"/>
              <a:sym typeface="Rubik"/>
            </a:endParaRPr>
          </a:p>
          <a:p>
            <a:pPr marL="0" marR="0" lvl="0" indent="0" algn="l" rtl="0">
              <a:lnSpc>
                <a:spcPct val="100000"/>
              </a:lnSpc>
              <a:spcBef>
                <a:spcPts val="0"/>
              </a:spcBef>
              <a:spcAft>
                <a:spcPts val="0"/>
              </a:spcAft>
              <a:buClr>
                <a:srgbClr val="191D25"/>
              </a:buClr>
              <a:buSzPts val="1200"/>
              <a:buFont typeface="Rubik"/>
              <a:buNone/>
            </a:pPr>
            <a:r>
              <a:rPr lang="en-US" b="0" i="0">
                <a:solidFill>
                  <a:srgbClr val="191D25"/>
                </a:solidFill>
                <a:highlight>
                  <a:srgbClr val="FFFFFF"/>
                </a:highlight>
                <a:latin typeface="Rubik"/>
                <a:ea typeface="Rubik"/>
                <a:cs typeface="Rubik"/>
                <a:sym typeface="Rubik"/>
              </a:rPr>
              <a:t>Ever dream of turning your idea into a billion-dollar success? At i2u.ai, we make it possible! We're the AI-powered ecosystem that transforms ideas into unicorns. Leverage the power of Artificial Intelligence to boost the startups' performance and join the ranks of the most successful unicorns! Are you ready to make your idea legendary? Hear on!</a:t>
            </a:r>
            <a:endParaRPr/>
          </a:p>
        </p:txBody>
      </p:sp>
      <p:sp>
        <p:nvSpPr>
          <p:cNvPr id="341" name="Google Shape;3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startup ecosystem is a massive opportunity waiting to be unlocked. We're looking at a potential market size of $10 billion – a fully inclusive market ripe for disruption. But we can refine our focus even further. Imagine a $5 billion market where we have the freedom to invent, attracting a select group of highly engaged users. Or, we can target a $2 billion market with minimal competition, focusing on the specific needs of a dedicated group. No matter the approach, i2u.ai is poised to become a leader in the future of startup success.</a:t>
            </a:r>
            <a:endParaRPr/>
          </a:p>
        </p:txBody>
      </p:sp>
      <p:sp>
        <p:nvSpPr>
          <p:cNvPr id="493" name="Google Shape;4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committed to scaling i2u.ai strategically. This July, we'll launch with a targeted rollout to high-profile players in the startup ecosystem, building a strong foundation. August marks our global release, leveraging social media to ignite viral growth and deep user engagement. But our journey doesn't stop there. Throughout September, we'll continuously gather feedback and refine the platform, ensuring it remains the ultimate performance booster for the global startup ecosystem. Join us as we rewrite the future of success – join us at i2u.ai.</a:t>
            </a:r>
            <a:endParaRPr/>
          </a:p>
        </p:txBody>
      </p:sp>
      <p:sp>
        <p:nvSpPr>
          <p:cNvPr id="511" name="Google Shape;5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Financial Projections</a:t>
            </a:r>
            <a:endParaRPr/>
          </a:p>
          <a:p>
            <a:pPr marL="0" lvl="0" indent="-76200" algn="l" rtl="0">
              <a:spcBef>
                <a:spcPts val="0"/>
              </a:spcBef>
              <a:spcAft>
                <a:spcPts val="0"/>
              </a:spcAft>
              <a:buClr>
                <a:schemeClr val="dk1"/>
              </a:buClr>
              <a:buSzPts val="1200"/>
              <a:buFont typeface="Arial"/>
              <a:buChar char="•"/>
            </a:pPr>
            <a:r>
              <a:rPr lang="en-US" b="1"/>
              <a:t>Subtitle:</a:t>
            </a:r>
            <a:r>
              <a:rPr lang="en-US"/>
              <a:t> 5-Year Outlook</a:t>
            </a:r>
            <a:endParaRPr/>
          </a:p>
          <a:p>
            <a:pPr marL="0" lvl="0" indent="-76200" algn="l" rtl="0">
              <a:spcBef>
                <a:spcPts val="0"/>
              </a:spcBef>
              <a:spcAft>
                <a:spcPts val="0"/>
              </a:spcAft>
              <a:buClr>
                <a:schemeClr val="dk1"/>
              </a:buClr>
              <a:buSzPts val="1200"/>
              <a:buFont typeface="Arial"/>
              <a:buChar char="•"/>
            </a:pPr>
            <a:r>
              <a:rPr lang="en-US" b="1"/>
              <a:t>Visual Aid:</a:t>
            </a:r>
            <a:r>
              <a:rPr lang="en-US"/>
              <a:t> Graph showing revenue and profit projections</a:t>
            </a:r>
            <a:endParaRPr/>
          </a:p>
          <a:p>
            <a:pPr marL="0" lvl="0" indent="-76200" algn="l" rtl="0">
              <a:spcBef>
                <a:spcPts val="0"/>
              </a:spcBef>
              <a:spcAft>
                <a:spcPts val="0"/>
              </a:spcAft>
              <a:buClr>
                <a:schemeClr val="dk1"/>
              </a:buClr>
              <a:buSzPts val="1200"/>
              <a:buFont typeface="Arial"/>
              <a:buChar char="•"/>
            </a:pPr>
            <a:r>
              <a:rPr lang="en-US" b="1"/>
              <a:t>Key Points:</a:t>
            </a:r>
            <a:endParaRPr/>
          </a:p>
          <a:p>
            <a:pPr marL="742950" lvl="1" indent="-285750" algn="l" rtl="0">
              <a:spcBef>
                <a:spcPts val="0"/>
              </a:spcBef>
              <a:spcAft>
                <a:spcPts val="0"/>
              </a:spcAft>
              <a:buClr>
                <a:schemeClr val="dk1"/>
              </a:buClr>
              <a:buSzPts val="1200"/>
              <a:buFont typeface="Arial"/>
              <a:buChar char="•"/>
            </a:pPr>
            <a:r>
              <a:rPr lang="en-US"/>
              <a:t>Highlight growth trajectory and expected profitability.</a:t>
            </a:r>
            <a:endParaRPr/>
          </a:p>
          <a:p>
            <a:pPr marL="742950" lvl="1" indent="-285750" algn="l" rtl="0">
              <a:spcBef>
                <a:spcPts val="0"/>
              </a:spcBef>
              <a:spcAft>
                <a:spcPts val="0"/>
              </a:spcAft>
              <a:buClr>
                <a:schemeClr val="dk1"/>
              </a:buClr>
              <a:buSzPts val="1200"/>
              <a:buFont typeface="Arial"/>
              <a:buChar char="•"/>
            </a:pPr>
            <a:r>
              <a:rPr lang="en-US"/>
              <a:t>Brief overview of expense management strategies.</a:t>
            </a:r>
            <a:endParaRPr/>
          </a:p>
          <a:p>
            <a:pPr marL="742950" lvl="1" indent="-2095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b="1"/>
              <a:t>Revenue and Budget Insights</a:t>
            </a:r>
            <a:endParaRPr/>
          </a:p>
          <a:p>
            <a:pPr marL="0" lvl="0" indent="-76200" algn="l" rtl="0">
              <a:spcBef>
                <a:spcPts val="0"/>
              </a:spcBef>
              <a:spcAft>
                <a:spcPts val="0"/>
              </a:spcAft>
              <a:buClr>
                <a:schemeClr val="dk1"/>
              </a:buClr>
              <a:buSzPts val="1200"/>
              <a:buFont typeface="Arial"/>
              <a:buChar char="•"/>
            </a:pPr>
            <a:r>
              <a:rPr lang="en-US" b="1"/>
              <a:t>Subtitle:</a:t>
            </a:r>
            <a:r>
              <a:rPr lang="en-US"/>
              <a:t> Core Financials</a:t>
            </a:r>
            <a:endParaRPr/>
          </a:p>
          <a:p>
            <a:pPr marL="0" lvl="0" indent="-76200" algn="l" rtl="0">
              <a:spcBef>
                <a:spcPts val="0"/>
              </a:spcBef>
              <a:spcAft>
                <a:spcPts val="0"/>
              </a:spcAft>
              <a:buClr>
                <a:schemeClr val="dk1"/>
              </a:buClr>
              <a:buSzPts val="1200"/>
              <a:buFont typeface="Arial"/>
              <a:buChar char="•"/>
            </a:pPr>
            <a:r>
              <a:rPr lang="en-US" b="1"/>
              <a:t>Key Points:</a:t>
            </a:r>
            <a:endParaRPr/>
          </a:p>
          <a:p>
            <a:pPr marL="742950" lvl="1" indent="-285750" algn="l" rtl="0">
              <a:spcBef>
                <a:spcPts val="0"/>
              </a:spcBef>
              <a:spcAft>
                <a:spcPts val="0"/>
              </a:spcAft>
              <a:buClr>
                <a:schemeClr val="dk1"/>
              </a:buClr>
              <a:buSzPts val="1200"/>
              <a:buFont typeface="Arial"/>
              <a:buChar char="•"/>
            </a:pPr>
            <a:r>
              <a:rPr lang="en-US"/>
              <a:t>Major revenue streams and growth drivers.</a:t>
            </a:r>
            <a:endParaRPr/>
          </a:p>
          <a:p>
            <a:pPr marL="742950" lvl="1" indent="-285750" algn="l" rtl="0">
              <a:spcBef>
                <a:spcPts val="0"/>
              </a:spcBef>
              <a:spcAft>
                <a:spcPts val="0"/>
              </a:spcAft>
              <a:buClr>
                <a:schemeClr val="dk1"/>
              </a:buClr>
              <a:buSzPts val="1200"/>
              <a:buFont typeface="Arial"/>
              <a:buChar char="•"/>
            </a:pPr>
            <a:r>
              <a:rPr lang="en-US"/>
              <a:t>Summary of first-year budget allocation across key categories like platform development and marketing.</a:t>
            </a:r>
            <a:endParaRPr/>
          </a:p>
          <a:p>
            <a:pPr marL="742950" lvl="1" indent="-285750" algn="l" rtl="0">
              <a:spcBef>
                <a:spcPts val="0"/>
              </a:spcBef>
              <a:spcAft>
                <a:spcPts val="0"/>
              </a:spcAft>
              <a:buClr>
                <a:schemeClr val="dk1"/>
              </a:buClr>
              <a:buSzPts val="1200"/>
              <a:buFont typeface="Arial"/>
              <a:buChar char="•"/>
            </a:pPr>
            <a:r>
              <a:rPr lang="en-US"/>
              <a:t>Assumptions and risks associated with revenue forecasts.</a:t>
            </a:r>
            <a:endParaRPr/>
          </a:p>
          <a:p>
            <a:pPr marL="742950" lvl="1" indent="-2095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529" name="Google Shape;5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Valuation and Investor Strategy</a:t>
            </a:r>
            <a:endParaRPr/>
          </a:p>
          <a:p>
            <a:pPr marL="0" lvl="0" indent="-76200" algn="l" rtl="0">
              <a:spcBef>
                <a:spcPts val="0"/>
              </a:spcBef>
              <a:spcAft>
                <a:spcPts val="0"/>
              </a:spcAft>
              <a:buClr>
                <a:schemeClr val="dk1"/>
              </a:buClr>
              <a:buSzPts val="1200"/>
              <a:buFont typeface="Arial"/>
              <a:buChar char="•"/>
            </a:pPr>
            <a:r>
              <a:rPr lang="en-US" b="1"/>
              <a:t>Subtitle:</a:t>
            </a:r>
            <a:r>
              <a:rPr lang="en-US"/>
              <a:t> Building Value and Confidence</a:t>
            </a:r>
            <a:endParaRPr/>
          </a:p>
          <a:p>
            <a:pPr marL="0" lvl="0" indent="-76200" algn="l" rtl="0">
              <a:spcBef>
                <a:spcPts val="0"/>
              </a:spcBef>
              <a:spcAft>
                <a:spcPts val="0"/>
              </a:spcAft>
              <a:buClr>
                <a:schemeClr val="dk1"/>
              </a:buClr>
              <a:buSzPts val="1200"/>
              <a:buFont typeface="Arial"/>
              <a:buChar char="•"/>
            </a:pPr>
            <a:r>
              <a:rPr lang="en-US" b="1"/>
              <a:t>Key Points:</a:t>
            </a:r>
            <a:endParaRPr/>
          </a:p>
          <a:p>
            <a:pPr marL="742950" lvl="1" indent="-285750" algn="l" rtl="0">
              <a:spcBef>
                <a:spcPts val="0"/>
              </a:spcBef>
              <a:spcAft>
                <a:spcPts val="0"/>
              </a:spcAft>
              <a:buClr>
                <a:schemeClr val="dk1"/>
              </a:buClr>
              <a:buSzPts val="1200"/>
              <a:buFont typeface="Arial"/>
              <a:buChar char="•"/>
            </a:pPr>
            <a:r>
              <a:rPr lang="en-US"/>
              <a:t>Overview of valuation methods used (Comparable Company Analysis, DCF, etc.).</a:t>
            </a:r>
            <a:endParaRPr/>
          </a:p>
          <a:p>
            <a:pPr marL="742950" lvl="1" indent="-285750" algn="l" rtl="0">
              <a:spcBef>
                <a:spcPts val="0"/>
              </a:spcBef>
              <a:spcAft>
                <a:spcPts val="0"/>
              </a:spcAft>
              <a:buClr>
                <a:schemeClr val="dk1"/>
              </a:buClr>
              <a:buSzPts val="1200"/>
              <a:buFont typeface="Arial"/>
              <a:buChar char="•"/>
            </a:pPr>
            <a:r>
              <a:rPr lang="en-US"/>
              <a:t>Strategic insights driving valuation and competitive advantages.</a:t>
            </a:r>
            <a:endParaRPr/>
          </a:p>
          <a:p>
            <a:pPr marL="742950" lvl="1" indent="-285750" algn="l" rtl="0">
              <a:spcBef>
                <a:spcPts val="0"/>
              </a:spcBef>
              <a:spcAft>
                <a:spcPts val="0"/>
              </a:spcAft>
              <a:buClr>
                <a:schemeClr val="dk1"/>
              </a:buClr>
              <a:buSzPts val="1200"/>
              <a:buFont typeface="Arial"/>
              <a:buChar char="•"/>
            </a:pPr>
            <a:r>
              <a:rPr lang="en-US"/>
              <a:t>Investor engagement strategy focusing on transparency and adaptability.</a:t>
            </a:r>
            <a:endParaRPr/>
          </a:p>
        </p:txBody>
      </p:sp>
      <p:sp>
        <p:nvSpPr>
          <p:cNvPr id="540" name="Google Shape;5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191D25"/>
                </a:solidFill>
                <a:highlight>
                  <a:srgbClr val="FFFFFF"/>
                </a:highlight>
                <a:latin typeface="Rubik"/>
                <a:ea typeface="Rubik"/>
                <a:cs typeface="Rubik"/>
                <a:sym typeface="Rubik"/>
              </a:rPr>
              <a:t>Imagine a world where the startup founders' idea has the ultimate support system. We're building that reality. Introducing the future of innovation: an AI-powered global ecosystem designed to supercharge your startup journey. Think cutting-edge resources, targeted connections, and powerful AI guidance – all at your fingertips. Get ready to take your dream from concept to unicorn. This is the future of startups. This is i2u.ai.</a:t>
            </a:r>
            <a:endParaRPr/>
          </a:p>
        </p:txBody>
      </p:sp>
      <p:sp>
        <p:nvSpPr>
          <p:cNvPr id="353" name="Google Shape;3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about the current startup landscape. While some stakeholders have access to extensive resources, there's a critical gap for many. Fewer than ever have the online support they need to truly thrive. This translates to lost productivity and billions of dollars in wasted potential across the global ecosystem.</a:t>
            </a:r>
            <a:endParaRPr/>
          </a:p>
          <a:p>
            <a:pPr marL="0" lvl="0" indent="0" algn="l" rtl="0">
              <a:spcBef>
                <a:spcPts val="0"/>
              </a:spcBef>
              <a:spcAft>
                <a:spcPts val="0"/>
              </a:spcAft>
              <a:buNone/>
            </a:pPr>
            <a:r>
              <a:rPr lang="en-US"/>
              <a:t>But here's the exciting part: history shows that successful startups often experience explosive growth. The annual spending just to achieve that growth and secure funding reaches over $100 billion! That's a massive opportunity waiting to be optimized.</a:t>
            </a:r>
            <a:endParaRPr/>
          </a:p>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timing for this couldn't be better. We're witnessing a convergence of powerful technologies, paving the way for a new era of AI. But here's the challenge: the infrastructure and resources just aren't there to fully equip startups to harness this potential. We're bombarded with AI advancements, yet many lack the guidance to truly leverage them. This is where i2u.ai steps in. We'll bridge the gap, empowering startups to capitalize on this incredible moment in innovation.</a:t>
            </a:r>
            <a:endParaRPr/>
          </a:p>
        </p:txBody>
      </p:sp>
      <p:sp>
        <p:nvSpPr>
          <p:cNvPr id="382" name="Google Shape;38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r>
              <a:rPr lang="en-US"/>
              <a:t>Imagine a global network where every startup stakeholder thrives. i2u.ai connects startups, mentors, investors, incubators, accelerators ... and more! A powerful ecosystem fueled by AI. We don't compete with existing platforms, we collaborate with them, we complement them and boost the the whole Startup ecosystem all over the world! This means reduced expenses, efficient collaboration, and access to the best minds worldwide. The result? Exponential growth for your startup, propelling you towards that coveted unicorn status. This is the future of collaboration. This is i2u.ai.</a:t>
            </a:r>
            <a:endParaRPr/>
          </a:p>
        </p:txBody>
      </p:sp>
      <p:sp>
        <p:nvSpPr>
          <p:cNvPr id="395" name="Google Shape;3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introducing a revolutionary platform unlike any other: i2u.ai. It's the first built from the ground up to leverage the power of AI specifically for the startup ecosystem. We haven't just copied existing models; we've taken inspiration from the best online and offline platforms globally, and infused them with cutting-edge AI capabilities. Decades of experience and collaboration with all corners of the startup world inform our design. Experts have provided invaluable input, ensuring an authentic and effective solution tailored to your needs. This is the future of startup success. This is i2u.ai.</a:t>
            </a:r>
            <a:endParaRPr/>
          </a:p>
        </p:txBody>
      </p:sp>
      <p:sp>
        <p:nvSpPr>
          <p:cNvPr id="421" name="Google Shape;4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75000"/>
              </a:lnSpc>
              <a:spcBef>
                <a:spcPts val="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spcBef>
                <a:spcPts val="2700"/>
              </a:spcBef>
              <a:spcAft>
                <a:spcPts val="0"/>
              </a:spcAft>
              <a:buClr>
                <a:srgbClr val="232425"/>
              </a:buClr>
              <a:buSzPts val="1200"/>
              <a:buFont typeface="Arial"/>
              <a:buNone/>
            </a:pPr>
            <a:r>
              <a:rPr lang="en-US" b="1" i="0">
                <a:solidFill>
                  <a:srgbClr val="232425"/>
                </a:solidFill>
                <a:latin typeface="Arial"/>
                <a:ea typeface="Arial"/>
                <a:cs typeface="Arial"/>
                <a:sym typeface="Arial"/>
              </a:rPr>
              <a:t>There is incredible acceleration of AI unicorns and our approach to building them.</a:t>
            </a:r>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rgbClr val="232425"/>
              </a:buClr>
              <a:buSzPts val="1200"/>
              <a:buFont typeface="Arial"/>
              <a:buNone/>
            </a:pPr>
            <a:r>
              <a:rPr lang="en-US" b="1" i="0">
                <a:solidFill>
                  <a:srgbClr val="232425"/>
                </a:solidFill>
                <a:latin typeface="Arial"/>
                <a:ea typeface="Arial"/>
                <a:cs typeface="Arial"/>
                <a:sym typeface="Arial"/>
              </a:rPr>
              <a:t>AI startups are reaching unicorn status faster than ever, driven by automation, exponential data leverage, global scalability from day one, strong investor interest, and the rapid 10x annual progress in AI itself. They achieve this with significantly smaller teams and in a fraction of the time compared to traditional companies – demonstrating a massive efficiency multiplier.</a:t>
            </a:r>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rgbClr val="232425"/>
              </a:buClr>
              <a:buSzPts val="1200"/>
              <a:buFont typeface="Arial"/>
              <a:buNone/>
            </a:pPr>
            <a:r>
              <a:rPr lang="en-US" b="1" i="0">
                <a:solidFill>
                  <a:srgbClr val="232425"/>
                </a:solidFill>
                <a:latin typeface="Arial"/>
                <a:ea typeface="Arial"/>
                <a:cs typeface="Arial"/>
                <a:sym typeface="Arial"/>
              </a:rPr>
              <a:t>To navigate this, we use a dynamic knowledge framework. It's built on a 2x2 matrix categorizing what we know and don't know: Known Knowns, Known Unknowns, Unknown Knowns, and the crucial Unknown Unknowns. This framework guides ventures through 7 development stages and dimensions, continuously optimized by our AI based on real-world data.</a:t>
            </a:r>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rgbClr val="232425"/>
              </a:buClr>
              <a:buSzPts val="1200"/>
              <a:buFont typeface="Arial"/>
              <a:buNone/>
            </a:pPr>
            <a:r>
              <a:rPr lang="en-US" b="1" i="0">
                <a:solidFill>
                  <a:srgbClr val="232425"/>
                </a:solidFill>
                <a:latin typeface="Arial"/>
                <a:ea typeface="Arial"/>
                <a:cs typeface="Arial"/>
                <a:sym typeface="Arial"/>
              </a:rPr>
              <a:t>Our goal? To potentially achieve a 9.2x efficiency improvement in building unicorns, transforming innovative ideas into market leaders by leveraging AI insights at every step..</a:t>
            </a:r>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lnSpc>
                <a:spcPct val="175000"/>
              </a:lnSpc>
              <a:spcBef>
                <a:spcPts val="75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chemeClr val="dk1"/>
              </a:buClr>
              <a:buSzPts val="1200"/>
              <a:buFont typeface="Calibri"/>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rgbClr val="232425"/>
              </a:buClr>
              <a:buSzPts val="1200"/>
              <a:buFont typeface="Arial"/>
              <a:buNone/>
            </a:pPr>
            <a:r>
              <a:rPr lang="en-US" b="0" i="0">
                <a:solidFill>
                  <a:srgbClr val="232425"/>
                </a:solidFill>
                <a:latin typeface="Arial"/>
                <a:ea typeface="Arial"/>
                <a:cs typeface="Arial"/>
                <a:sym typeface="Arial"/>
              </a:rPr>
              <a:t>According to industry analysts, several factors explain why AI unicorns are growing faster than ever:</a:t>
            </a:r>
            <a:endParaRPr/>
          </a:p>
          <a:p>
            <a:pPr marL="0" lvl="0" indent="-76200" algn="l" rtl="0">
              <a:lnSpc>
                <a:spcPct val="175000"/>
              </a:lnSpc>
              <a:spcBef>
                <a:spcPts val="900"/>
              </a:spcBef>
              <a:spcAft>
                <a:spcPts val="0"/>
              </a:spcAft>
              <a:buClr>
                <a:srgbClr val="232425"/>
              </a:buClr>
              <a:buSzPts val="1200"/>
              <a:buFont typeface="Calibri"/>
              <a:buAutoNum type="arabicPeriod"/>
            </a:pPr>
            <a:r>
              <a:rPr lang="en-US" b="1" i="0">
                <a:solidFill>
                  <a:srgbClr val="232425"/>
                </a:solidFill>
                <a:latin typeface="Arial"/>
                <a:ea typeface="Arial"/>
                <a:cs typeface="Arial"/>
                <a:sym typeface="Arial"/>
              </a:rPr>
              <a:t>Scalability Through Automation:</a:t>
            </a:r>
            <a:r>
              <a:rPr lang="en-US" b="0" i="0">
                <a:solidFill>
                  <a:srgbClr val="232425"/>
                </a:solidFill>
                <a:latin typeface="Arial"/>
                <a:ea typeface="Arial"/>
                <a:cs typeface="Arial"/>
                <a:sym typeface="Arial"/>
              </a:rPr>
              <a:t> AI startups build products around automation, eliminating the need for large teams to perform repetitive tasks</a:t>
            </a:r>
            <a:endParaRPr/>
          </a:p>
          <a:p>
            <a:pPr marL="0" lvl="0" indent="-76200" algn="l" rtl="0">
              <a:lnSpc>
                <a:spcPct val="175000"/>
              </a:lnSpc>
              <a:spcBef>
                <a:spcPts val="1500"/>
              </a:spcBef>
              <a:spcAft>
                <a:spcPts val="0"/>
              </a:spcAft>
              <a:buClr>
                <a:srgbClr val="232425"/>
              </a:buClr>
              <a:buSzPts val="1200"/>
              <a:buFont typeface="Calibri"/>
              <a:buAutoNum type="arabicPeriod"/>
            </a:pPr>
            <a:r>
              <a:rPr lang="en-US" b="1" i="0">
                <a:solidFill>
                  <a:srgbClr val="232425"/>
                </a:solidFill>
                <a:latin typeface="Arial"/>
                <a:ea typeface="Arial"/>
                <a:cs typeface="Arial"/>
                <a:sym typeface="Arial"/>
              </a:rPr>
              <a:t>Exponential Data Leverage:</a:t>
            </a:r>
            <a:r>
              <a:rPr lang="en-US" b="0" i="0">
                <a:solidFill>
                  <a:srgbClr val="232425"/>
                </a:solidFill>
                <a:latin typeface="Arial"/>
                <a:ea typeface="Arial"/>
                <a:cs typeface="Arial"/>
                <a:sym typeface="Arial"/>
              </a:rPr>
              <a:t> AI models improve over time, enabling better results with minimal additional investment</a:t>
            </a:r>
            <a:endParaRPr/>
          </a:p>
          <a:p>
            <a:pPr marL="0" lvl="0" indent="-76200" algn="l" rtl="0">
              <a:lnSpc>
                <a:spcPct val="175000"/>
              </a:lnSpc>
              <a:spcBef>
                <a:spcPts val="1500"/>
              </a:spcBef>
              <a:spcAft>
                <a:spcPts val="0"/>
              </a:spcAft>
              <a:buClr>
                <a:srgbClr val="232425"/>
              </a:buClr>
              <a:buSzPts val="1200"/>
              <a:buFont typeface="Calibri"/>
              <a:buAutoNum type="arabicPeriod"/>
            </a:pPr>
            <a:r>
              <a:rPr lang="en-US" b="1" i="0">
                <a:solidFill>
                  <a:srgbClr val="232425"/>
                </a:solidFill>
                <a:latin typeface="Arial"/>
                <a:ea typeface="Arial"/>
                <a:cs typeface="Arial"/>
                <a:sym typeface="Arial"/>
              </a:rPr>
              <a:t>Global Market Fit from Day One:</a:t>
            </a:r>
            <a:r>
              <a:rPr lang="en-US" b="0" i="0">
                <a:solidFill>
                  <a:srgbClr val="232425"/>
                </a:solidFill>
                <a:latin typeface="Arial"/>
                <a:ea typeface="Arial"/>
                <a:cs typeface="Arial"/>
                <a:sym typeface="Arial"/>
              </a:rPr>
              <a:t> AI solutions are inherently scalable globally with minimal additional infrastructure</a:t>
            </a:r>
            <a:endParaRPr/>
          </a:p>
          <a:p>
            <a:pPr marL="0" lvl="0" indent="-76200" algn="l" rtl="0">
              <a:lnSpc>
                <a:spcPct val="175000"/>
              </a:lnSpc>
              <a:spcBef>
                <a:spcPts val="1500"/>
              </a:spcBef>
              <a:spcAft>
                <a:spcPts val="0"/>
              </a:spcAft>
              <a:buClr>
                <a:srgbClr val="232425"/>
              </a:buClr>
              <a:buSzPts val="1200"/>
              <a:buFont typeface="Calibri"/>
              <a:buAutoNum type="arabicPeriod"/>
            </a:pPr>
            <a:r>
              <a:rPr lang="en-US" b="1" i="0">
                <a:solidFill>
                  <a:srgbClr val="232425"/>
                </a:solidFill>
                <a:latin typeface="Arial"/>
                <a:ea typeface="Arial"/>
                <a:cs typeface="Arial"/>
                <a:sym typeface="Arial"/>
              </a:rPr>
              <a:t>Strong Investor Interest:</a:t>
            </a:r>
            <a:r>
              <a:rPr lang="en-US" b="0" i="0">
                <a:solidFill>
                  <a:srgbClr val="232425"/>
                </a:solidFill>
                <a:latin typeface="Arial"/>
                <a:ea typeface="Arial"/>
                <a:cs typeface="Arial"/>
                <a:sym typeface="Arial"/>
              </a:rPr>
              <a:t> The AI boom has attracted significant capital, accelerating growth and enabling faster scaling</a:t>
            </a:r>
            <a:endParaRPr/>
          </a:p>
          <a:p>
            <a:pPr marL="0" lvl="0" indent="-76200" algn="l" rtl="0">
              <a:lnSpc>
                <a:spcPct val="175000"/>
              </a:lnSpc>
              <a:spcBef>
                <a:spcPts val="1500"/>
              </a:spcBef>
              <a:spcAft>
                <a:spcPts val="0"/>
              </a:spcAft>
              <a:buClr>
                <a:srgbClr val="232425"/>
              </a:buClr>
              <a:buSzPts val="1200"/>
              <a:buFont typeface="Calibri"/>
              <a:buAutoNum type="arabicPeriod"/>
            </a:pPr>
            <a:r>
              <a:rPr lang="en-US" b="1" i="0">
                <a:solidFill>
                  <a:srgbClr val="232425"/>
                </a:solidFill>
                <a:latin typeface="Arial"/>
                <a:ea typeface="Arial"/>
                <a:cs typeface="Arial"/>
                <a:sym typeface="Arial"/>
              </a:rPr>
              <a:t>AI Progress:</a:t>
            </a:r>
            <a:r>
              <a:rPr lang="en-US" b="0" i="0">
                <a:solidFill>
                  <a:srgbClr val="232425"/>
                </a:solidFill>
                <a:latin typeface="Arial"/>
                <a:ea typeface="Arial"/>
                <a:cs typeface="Arial"/>
                <a:sym typeface="Arial"/>
              </a:rPr>
              <a:t> As you noted, AI capabilities themselves are advancing at approximately 10x per year, creating compounding effects for startups in this space</a:t>
            </a:r>
            <a:endParaRPr/>
          </a:p>
          <a:p>
            <a:pPr marL="0" lvl="0" indent="0" algn="l" rtl="0">
              <a:spcBef>
                <a:spcPts val="3300"/>
              </a:spcBef>
              <a:spcAft>
                <a:spcPts val="0"/>
              </a:spcAft>
              <a:buClr>
                <a:srgbClr val="232425"/>
              </a:buClr>
              <a:buSzPts val="1200"/>
              <a:buFont typeface="Arial"/>
              <a:buNone/>
            </a:pPr>
            <a:r>
              <a:rPr lang="en-US" b="1" i="0">
                <a:solidFill>
                  <a:srgbClr val="232425"/>
                </a:solidFill>
                <a:latin typeface="Arial"/>
                <a:ea typeface="Arial"/>
                <a:cs typeface="Arial"/>
                <a:sym typeface="Arial"/>
              </a:rPr>
              <a:t>Regional AI Unicorn Distribution</a:t>
            </a:r>
            <a:endParaRPr/>
          </a:p>
          <a:p>
            <a:pPr marL="0" lvl="0" indent="0" algn="l" rtl="0">
              <a:lnSpc>
                <a:spcPct val="175000"/>
              </a:lnSpc>
              <a:spcBef>
                <a:spcPts val="750"/>
              </a:spcBef>
              <a:spcAft>
                <a:spcPts val="0"/>
              </a:spcAft>
              <a:buClr>
                <a:srgbClr val="232425"/>
              </a:buClr>
              <a:buSzPts val="1200"/>
              <a:buFont typeface="Arial"/>
              <a:buNone/>
            </a:pPr>
            <a:r>
              <a:rPr lang="en-US" b="0" i="0">
                <a:solidFill>
                  <a:srgbClr val="232425"/>
                </a:solidFill>
                <a:latin typeface="Arial"/>
                <a:ea typeface="Arial"/>
                <a:cs typeface="Arial"/>
                <a:sym typeface="Arial"/>
              </a:rPr>
              <a:t>The United States dominated AI funding (76%) and deals (49%) in 2024, with Europe and Asia following. Notable is the median team size at AI unicorns being significantly smaller across all regions.</a:t>
            </a:r>
            <a:endParaRPr/>
          </a:p>
          <a:p>
            <a:pPr marL="0" lvl="0" indent="0" algn="l" rtl="0">
              <a:spcBef>
                <a:spcPts val="2700"/>
              </a:spcBef>
              <a:spcAft>
                <a:spcPts val="0"/>
              </a:spcAft>
              <a:buClr>
                <a:schemeClr val="dk1"/>
              </a:buClr>
              <a:buSzPts val="1200"/>
              <a:buFont typeface="Calibri"/>
              <a:buNone/>
            </a:pPr>
            <a:endParaRPr b="1" i="0">
              <a:solidFill>
                <a:srgbClr val="232425"/>
              </a:solidFill>
              <a:latin typeface="Arial"/>
              <a:ea typeface="Arial"/>
              <a:cs typeface="Arial"/>
              <a:sym typeface="Arial"/>
            </a:endParaRPr>
          </a:p>
          <a:p>
            <a:pPr marL="0" lvl="0" indent="0" algn="l" rtl="0">
              <a:spcBef>
                <a:spcPts val="2550"/>
              </a:spcBef>
              <a:spcAft>
                <a:spcPts val="0"/>
              </a:spcAft>
              <a:buClr>
                <a:srgbClr val="232425"/>
              </a:buClr>
              <a:buSzPts val="1200"/>
              <a:buFont typeface="Arial"/>
              <a:buNone/>
            </a:pPr>
            <a:r>
              <a:rPr lang="en-US" b="1" i="0">
                <a:solidFill>
                  <a:srgbClr val="232425"/>
                </a:solidFill>
                <a:latin typeface="Arial"/>
                <a:ea typeface="Arial"/>
                <a:cs typeface="Arial"/>
                <a:sym typeface="Arial"/>
              </a:rPr>
              <a:t>Commercial Maturity: A Key Difference</a:t>
            </a:r>
            <a:endParaRPr/>
          </a:p>
          <a:p>
            <a:pPr marL="0" lvl="0" indent="0" algn="l" rtl="0">
              <a:lnSpc>
                <a:spcPct val="175000"/>
              </a:lnSpc>
              <a:spcBef>
                <a:spcPts val="750"/>
              </a:spcBef>
              <a:spcAft>
                <a:spcPts val="0"/>
              </a:spcAft>
              <a:buClr>
                <a:srgbClr val="232425"/>
              </a:buClr>
              <a:buSzPts val="1200"/>
              <a:buFont typeface="Arial"/>
              <a:buNone/>
            </a:pPr>
            <a:r>
              <a:rPr lang="en-US" b="0" i="0">
                <a:solidFill>
                  <a:srgbClr val="232425"/>
                </a:solidFill>
                <a:latin typeface="Arial"/>
                <a:ea typeface="Arial"/>
                <a:cs typeface="Arial"/>
                <a:sym typeface="Arial"/>
              </a:rPr>
              <a:t>Interestingly, CB Insights notes that AI unicorns generally have lower Commercial Maturity scores than non-AI unicorns. This suggests that while AI startups reach unicorn status faster and with smaller teams, their valuations are based more on potential than proven business models at this stage </a:t>
            </a:r>
            <a:r>
              <a:rPr lang="en-US" b="0" i="0" u="sng" strike="noStrike">
                <a:solidFill>
                  <a:schemeClr val="hlink"/>
                </a:solidFill>
                <a:latin typeface="Arial"/>
                <a:ea typeface="Arial"/>
                <a:cs typeface="Arial"/>
                <a:sym typeface="Arial"/>
                <a:hlinkClick r:id="rId3"/>
              </a:rPr>
              <a:t>CB Insights</a:t>
            </a:r>
            <a:r>
              <a:rPr lang="en-US" b="0" i="0">
                <a:solidFill>
                  <a:srgbClr val="232425"/>
                </a:solidFill>
                <a:latin typeface="Arial"/>
                <a:ea typeface="Arial"/>
                <a:cs typeface="Arial"/>
                <a:sym typeface="Arial"/>
              </a:rPr>
              <a:t>.</a:t>
            </a:r>
            <a:endParaRPr/>
          </a:p>
          <a:p>
            <a:pPr marL="0" lvl="0" indent="0" algn="l" rtl="0">
              <a:spcBef>
                <a:spcPts val="2700"/>
              </a:spcBef>
              <a:spcAft>
                <a:spcPts val="0"/>
              </a:spcAft>
              <a:buClr>
                <a:srgbClr val="232425"/>
              </a:buClr>
              <a:buSzPts val="1200"/>
              <a:buFont typeface="Arial"/>
              <a:buNone/>
            </a:pPr>
            <a:r>
              <a:rPr lang="en-US" b="1" i="0">
                <a:solidFill>
                  <a:srgbClr val="232425"/>
                </a:solidFill>
                <a:latin typeface="Arial"/>
                <a:ea typeface="Arial"/>
                <a:cs typeface="Arial"/>
                <a:sym typeface="Arial"/>
              </a:rPr>
              <a:t>Conclusion: The AI Efficiency Multiplier Continues to Grow</a:t>
            </a:r>
            <a:endParaRPr/>
          </a:p>
          <a:p>
            <a:pPr marL="0" lvl="0" indent="0" algn="l" rtl="0">
              <a:lnSpc>
                <a:spcPct val="175000"/>
              </a:lnSpc>
              <a:spcBef>
                <a:spcPts val="750"/>
              </a:spcBef>
              <a:spcAft>
                <a:spcPts val="0"/>
              </a:spcAft>
              <a:buClr>
                <a:srgbClr val="232425"/>
              </a:buClr>
              <a:buSzPts val="1200"/>
              <a:buFont typeface="Arial"/>
              <a:buNone/>
            </a:pPr>
            <a:r>
              <a:rPr lang="en-US" b="0" i="0">
                <a:solidFill>
                  <a:srgbClr val="232425"/>
                </a:solidFill>
                <a:latin typeface="Arial"/>
                <a:ea typeface="Arial"/>
                <a:cs typeface="Arial"/>
                <a:sym typeface="Arial"/>
              </a:rPr>
              <a:t>The transformation of AI startups into unicorns has accelerated even further since last year. The efficiency gap between AI and traditional SaaS companies has widened, with AI startups now reaching unicorn status with:</a:t>
            </a:r>
            <a:endParaRPr/>
          </a:p>
          <a:p>
            <a:pPr marL="0" lvl="0" indent="-76200" algn="l" rtl="0">
              <a:lnSpc>
                <a:spcPct val="175000"/>
              </a:lnSpc>
              <a:spcBef>
                <a:spcPts val="900"/>
              </a:spcBef>
              <a:spcAft>
                <a:spcPts val="0"/>
              </a:spcAft>
              <a:buClr>
                <a:srgbClr val="232425"/>
              </a:buClr>
              <a:buSzPts val="1200"/>
              <a:buFont typeface="Arial"/>
              <a:buChar char="•"/>
            </a:pPr>
            <a:r>
              <a:rPr lang="en-US" b="0" i="0">
                <a:solidFill>
                  <a:srgbClr val="232425"/>
                </a:solidFill>
                <a:latin typeface="Arial"/>
                <a:ea typeface="Arial"/>
                <a:cs typeface="Arial"/>
                <a:sym typeface="Arial"/>
              </a:rPr>
              <a:t>Half the team size (203 vs. 414 employees)</a:t>
            </a:r>
            <a:endParaRPr/>
          </a:p>
          <a:p>
            <a:pPr marL="0" lvl="0" indent="-76200" algn="l" rtl="0">
              <a:lnSpc>
                <a:spcPct val="175000"/>
              </a:lnSpc>
              <a:spcBef>
                <a:spcPts val="1500"/>
              </a:spcBef>
              <a:spcAft>
                <a:spcPts val="0"/>
              </a:spcAft>
              <a:buClr>
                <a:srgbClr val="232425"/>
              </a:buClr>
              <a:buSzPts val="1200"/>
              <a:buFont typeface="Arial"/>
              <a:buChar char="•"/>
            </a:pPr>
            <a:r>
              <a:rPr lang="en-US" b="0" i="0">
                <a:solidFill>
                  <a:srgbClr val="232425"/>
                </a:solidFill>
                <a:latin typeface="Arial"/>
                <a:ea typeface="Arial"/>
                <a:cs typeface="Arial"/>
                <a:sym typeface="Arial"/>
              </a:rPr>
              <a:t>A quarter of the time (2 years vs. 9 years)</a:t>
            </a:r>
            <a:endParaRPr/>
          </a:p>
          <a:p>
            <a:pPr marL="0" lvl="0" indent="-76200" algn="l" rtl="0">
              <a:lnSpc>
                <a:spcPct val="175000"/>
              </a:lnSpc>
              <a:spcBef>
                <a:spcPts val="1500"/>
              </a:spcBef>
              <a:spcAft>
                <a:spcPts val="0"/>
              </a:spcAft>
              <a:buClr>
                <a:srgbClr val="232425"/>
              </a:buClr>
              <a:buSzPts val="1200"/>
              <a:buFont typeface="Arial"/>
              <a:buChar char="•"/>
            </a:pPr>
            <a:r>
              <a:rPr lang="en-US" b="0" i="0">
                <a:solidFill>
                  <a:srgbClr val="232425"/>
                </a:solidFill>
                <a:latin typeface="Arial"/>
                <a:ea typeface="Arial"/>
                <a:cs typeface="Arial"/>
                <a:sym typeface="Arial"/>
              </a:rPr>
              <a:t>Less than 1/9th the total human resource investment (406 vs. 3,726 Man-Years)</a:t>
            </a:r>
            <a:endParaRPr/>
          </a:p>
          <a:p>
            <a:pPr marL="0" lvl="0" indent="0" algn="l" rtl="0">
              <a:lnSpc>
                <a:spcPct val="175000"/>
              </a:lnSpc>
              <a:spcBef>
                <a:spcPts val="1500"/>
              </a:spcBef>
              <a:spcAft>
                <a:spcPts val="0"/>
              </a:spcAft>
              <a:buNone/>
            </a:pPr>
            <a:r>
              <a:rPr lang="en-US" b="0" i="0">
                <a:solidFill>
                  <a:srgbClr val="232425"/>
                </a:solidFill>
                <a:latin typeface="Arial"/>
                <a:ea typeface="Arial"/>
                <a:cs typeface="Arial"/>
                <a:sym typeface="Arial"/>
              </a:rPr>
              <a:t>This dramatic efficiency, combined with the rapid pace of AI innovation itself (10x per year as you noted), suggests we're witnessing a fundamental shift in how technology companies scale and create value. The AI unicorn formula - smaller teams, faster scaling, and strong investor backing - continues to redefine what's possible in the startup ecosystem.</a:t>
            </a:r>
            <a:endParaRPr/>
          </a:p>
          <a:p>
            <a:pPr marL="0" lvl="0" indent="0" algn="l" rtl="0">
              <a:lnSpc>
                <a:spcPct val="175000"/>
              </a:lnSpc>
              <a:spcBef>
                <a:spcPts val="900"/>
              </a:spcBef>
              <a:spcAft>
                <a:spcPts val="0"/>
              </a:spcAft>
              <a:buNone/>
            </a:pPr>
            <a:endParaRPr b="0" i="0">
              <a:solidFill>
                <a:srgbClr val="232425"/>
              </a:solidFill>
              <a:latin typeface="Arial"/>
              <a:ea typeface="Arial"/>
              <a:cs typeface="Arial"/>
              <a:sym typeface="Arial"/>
            </a:endParaRPr>
          </a:p>
          <a:p>
            <a:pPr marL="0" lvl="0" indent="0" algn="l" rtl="0">
              <a:lnSpc>
                <a:spcPct val="175000"/>
              </a:lnSpc>
              <a:spcBef>
                <a:spcPts val="900"/>
              </a:spcBef>
              <a:spcAft>
                <a:spcPts val="0"/>
              </a:spcAft>
              <a:buClr>
                <a:srgbClr val="232425"/>
              </a:buClr>
              <a:buSzPts val="1200"/>
              <a:buFont typeface="Arial"/>
              <a:buNone/>
            </a:pPr>
            <a:r>
              <a:rPr lang="en-US" b="0" i="0">
                <a:solidFill>
                  <a:srgbClr val="232425"/>
                </a:solidFill>
                <a:latin typeface="Arial"/>
                <a:ea typeface="Arial"/>
                <a:cs typeface="Arial"/>
                <a:sym typeface="Arial"/>
              </a:rPr>
              <a:t>At the center of our approach is a knowledge framework that categorizes what we know and don't know about building successful AI ventures.</a:t>
            </a:r>
            <a:endParaRPr/>
          </a:p>
          <a:p>
            <a:pPr marL="0" lvl="0" indent="0" algn="l" rtl="0">
              <a:lnSpc>
                <a:spcPct val="175000"/>
              </a:lnSpc>
              <a:spcBef>
                <a:spcPts val="900"/>
              </a:spcBef>
              <a:spcAft>
                <a:spcPts val="0"/>
              </a:spcAft>
              <a:buClr>
                <a:srgbClr val="232425"/>
              </a:buClr>
              <a:buSzPts val="1200"/>
              <a:buFont typeface="Arial"/>
              <a:buNone/>
            </a:pPr>
            <a:r>
              <a:rPr lang="en-US" b="0" i="0">
                <a:solidFill>
                  <a:srgbClr val="232425"/>
                </a:solidFill>
                <a:latin typeface="Arial"/>
                <a:ea typeface="Arial"/>
                <a:cs typeface="Arial"/>
                <a:sym typeface="Arial"/>
              </a:rPr>
              <a:t>The 2x2 matrix represents four critical domains:</a:t>
            </a:r>
            <a:endParaRPr/>
          </a:p>
          <a:p>
            <a:pPr marL="0" lvl="0" indent="-76200" algn="l" rtl="0">
              <a:lnSpc>
                <a:spcPct val="175000"/>
              </a:lnSpc>
              <a:spcBef>
                <a:spcPts val="900"/>
              </a:spcBef>
              <a:spcAft>
                <a:spcPts val="0"/>
              </a:spcAft>
              <a:buClr>
                <a:srgbClr val="232425"/>
              </a:buClr>
              <a:buSzPts val="1200"/>
              <a:buFont typeface="Arial"/>
              <a:buChar char="•"/>
            </a:pPr>
            <a:r>
              <a:rPr lang="en-US" b="1" i="0">
                <a:solidFill>
                  <a:srgbClr val="232425"/>
                </a:solidFill>
                <a:latin typeface="Arial"/>
                <a:ea typeface="Arial"/>
                <a:cs typeface="Arial"/>
                <a:sym typeface="Arial"/>
              </a:rPr>
              <a:t>Known Knowns</a:t>
            </a:r>
            <a:r>
              <a:rPr lang="en-US" b="0" i="0">
                <a:solidFill>
                  <a:srgbClr val="232425"/>
                </a:solidFill>
                <a:latin typeface="Arial"/>
                <a:ea typeface="Arial"/>
                <a:cs typeface="Arial"/>
                <a:sym typeface="Arial"/>
              </a:rPr>
              <a:t>: These are established patterns we've identified in successful AI unicorns - the proven strategies and approaches that consistently drive results.</a:t>
            </a:r>
            <a:endParaRPr/>
          </a:p>
          <a:p>
            <a:pPr marL="0" lvl="0" indent="-76200" algn="l" rtl="0">
              <a:lnSpc>
                <a:spcPct val="175000"/>
              </a:lnSpc>
              <a:spcBef>
                <a:spcPts val="1500"/>
              </a:spcBef>
              <a:spcAft>
                <a:spcPts val="0"/>
              </a:spcAft>
              <a:buClr>
                <a:srgbClr val="232425"/>
              </a:buClr>
              <a:buSzPts val="1200"/>
              <a:buFont typeface="Arial"/>
              <a:buChar char="•"/>
            </a:pPr>
            <a:r>
              <a:rPr lang="en-US" b="1" i="0">
                <a:solidFill>
                  <a:srgbClr val="232425"/>
                </a:solidFill>
                <a:latin typeface="Arial"/>
                <a:ea typeface="Arial"/>
                <a:cs typeface="Arial"/>
                <a:sym typeface="Arial"/>
              </a:rPr>
              <a:t>Known Unknowns</a:t>
            </a:r>
            <a:r>
              <a:rPr lang="en-US" b="0" i="0">
                <a:solidFill>
                  <a:srgbClr val="232425"/>
                </a:solidFill>
                <a:latin typeface="Arial"/>
                <a:ea typeface="Arial"/>
                <a:cs typeface="Arial"/>
                <a:sym typeface="Arial"/>
              </a:rPr>
              <a:t>: These are the challenges we've identified but require more research and testing - areas where we're actively developing solutions.</a:t>
            </a:r>
            <a:endParaRPr/>
          </a:p>
          <a:p>
            <a:pPr marL="0" lvl="0" indent="-76200" algn="l" rtl="0">
              <a:lnSpc>
                <a:spcPct val="175000"/>
              </a:lnSpc>
              <a:spcBef>
                <a:spcPts val="1500"/>
              </a:spcBef>
              <a:spcAft>
                <a:spcPts val="0"/>
              </a:spcAft>
              <a:buClr>
                <a:srgbClr val="232425"/>
              </a:buClr>
              <a:buSzPts val="1200"/>
              <a:buFont typeface="Arial"/>
              <a:buChar char="•"/>
            </a:pPr>
            <a:r>
              <a:rPr lang="en-US" b="1" i="0">
                <a:solidFill>
                  <a:srgbClr val="232425"/>
                </a:solidFill>
                <a:latin typeface="Arial"/>
                <a:ea typeface="Arial"/>
                <a:cs typeface="Arial"/>
                <a:sym typeface="Arial"/>
              </a:rPr>
              <a:t>Unknown Knowns</a:t>
            </a:r>
            <a:r>
              <a:rPr lang="en-US" b="0" i="0">
                <a:solidFill>
                  <a:srgbClr val="232425"/>
                </a:solidFill>
                <a:latin typeface="Arial"/>
                <a:ea typeface="Arial"/>
                <a:cs typeface="Arial"/>
                <a:sym typeface="Arial"/>
              </a:rPr>
              <a:t>: This represents tacit knowledge that exists in the ecosystem but hasn't been formally captured - insights our AI systems can discover through pattern recognition.</a:t>
            </a:r>
            <a:endParaRPr/>
          </a:p>
          <a:p>
            <a:pPr marL="0" lvl="0" indent="-76200" algn="l" rtl="0">
              <a:lnSpc>
                <a:spcPct val="175000"/>
              </a:lnSpc>
              <a:spcBef>
                <a:spcPts val="1500"/>
              </a:spcBef>
              <a:spcAft>
                <a:spcPts val="0"/>
              </a:spcAft>
              <a:buClr>
                <a:srgbClr val="232425"/>
              </a:buClr>
              <a:buSzPts val="1200"/>
              <a:buFont typeface="Arial"/>
              <a:buChar char="•"/>
            </a:pPr>
            <a:r>
              <a:rPr lang="en-US" b="1" i="0">
                <a:solidFill>
                  <a:srgbClr val="232425"/>
                </a:solidFill>
                <a:latin typeface="Arial"/>
                <a:ea typeface="Arial"/>
                <a:cs typeface="Arial"/>
                <a:sym typeface="Arial"/>
              </a:rPr>
              <a:t>Unknown Unknowns</a:t>
            </a:r>
            <a:r>
              <a:rPr lang="en-US" b="0" i="0">
                <a:solidFill>
                  <a:srgbClr val="232425"/>
                </a:solidFill>
                <a:latin typeface="Arial"/>
                <a:ea typeface="Arial"/>
                <a:cs typeface="Arial"/>
                <a:sym typeface="Arial"/>
              </a:rPr>
              <a:t>: Perhaps most exciting, these are breakthrough opportunities and unexpected risks our systems help identify before they become obvious to the market.</a:t>
            </a:r>
            <a:endParaRPr/>
          </a:p>
          <a:p>
            <a:pPr marL="0" lvl="0" indent="0" algn="l" rtl="0">
              <a:lnSpc>
                <a:spcPct val="175000"/>
              </a:lnSpc>
              <a:spcBef>
                <a:spcPts val="1500"/>
              </a:spcBef>
              <a:spcAft>
                <a:spcPts val="0"/>
              </a:spcAft>
              <a:buClr>
                <a:srgbClr val="232425"/>
              </a:buClr>
              <a:buSzPts val="1200"/>
              <a:buFont typeface="Arial"/>
              <a:buNone/>
            </a:pPr>
            <a:r>
              <a:rPr lang="en-US" b="0" i="0">
                <a:solidFill>
                  <a:srgbClr val="232425"/>
                </a:solidFill>
                <a:latin typeface="Arial"/>
                <a:ea typeface="Arial"/>
                <a:cs typeface="Arial"/>
                <a:sym typeface="Arial"/>
              </a:rPr>
              <a:t>Our framework applies this knowledge matrix through a comprehensive structure:</a:t>
            </a:r>
            <a:endParaRPr/>
          </a:p>
          <a:p>
            <a:pPr marL="0" lvl="0" indent="-76200" algn="l" rtl="0">
              <a:lnSpc>
                <a:spcPct val="175000"/>
              </a:lnSpc>
              <a:spcBef>
                <a:spcPts val="900"/>
              </a:spcBef>
              <a:spcAft>
                <a:spcPts val="0"/>
              </a:spcAft>
              <a:buClr>
                <a:srgbClr val="232425"/>
              </a:buClr>
              <a:buSzPts val="1200"/>
              <a:buFont typeface="Arial"/>
              <a:buChar char="•"/>
            </a:pPr>
            <a:r>
              <a:rPr lang="en-US" b="0" i="0">
                <a:solidFill>
                  <a:srgbClr val="232425"/>
                </a:solidFill>
                <a:latin typeface="Arial"/>
                <a:ea typeface="Arial"/>
                <a:cs typeface="Arial"/>
                <a:sym typeface="Arial"/>
              </a:rPr>
              <a:t>7 Stages of Unicorn Development, from idea validation to market dominance</a:t>
            </a:r>
            <a:endParaRPr/>
          </a:p>
          <a:p>
            <a:pPr marL="0" lvl="0" indent="-76200" algn="l" rtl="0">
              <a:lnSpc>
                <a:spcPct val="175000"/>
              </a:lnSpc>
              <a:spcBef>
                <a:spcPts val="1500"/>
              </a:spcBef>
              <a:spcAft>
                <a:spcPts val="0"/>
              </a:spcAft>
              <a:buClr>
                <a:srgbClr val="232425"/>
              </a:buClr>
              <a:buSzPts val="1200"/>
              <a:buFont typeface="Arial"/>
              <a:buChar char="•"/>
            </a:pPr>
            <a:r>
              <a:rPr lang="en-US" b="0" i="0">
                <a:solidFill>
                  <a:srgbClr val="232425"/>
                </a:solidFill>
                <a:latin typeface="Arial"/>
                <a:ea typeface="Arial"/>
                <a:cs typeface="Arial"/>
                <a:sym typeface="Arial"/>
              </a:rPr>
              <a:t>7 Dimensions in each stage, covering everything from product development to financial management</a:t>
            </a:r>
            <a:endParaRPr/>
          </a:p>
          <a:p>
            <a:pPr marL="0" lvl="0" indent="-76200" algn="l" rtl="0">
              <a:lnSpc>
                <a:spcPct val="175000"/>
              </a:lnSpc>
              <a:spcBef>
                <a:spcPts val="1500"/>
              </a:spcBef>
              <a:spcAft>
                <a:spcPts val="0"/>
              </a:spcAft>
              <a:buClr>
                <a:srgbClr val="232425"/>
              </a:buClr>
              <a:buSzPts val="1200"/>
              <a:buFont typeface="Arial"/>
              <a:buChar char="•"/>
            </a:pPr>
            <a:r>
              <a:rPr lang="en-US" b="0" i="0">
                <a:solidFill>
                  <a:srgbClr val="232425"/>
                </a:solidFill>
                <a:latin typeface="Arial"/>
                <a:ea typeface="Arial"/>
                <a:cs typeface="Arial"/>
                <a:sym typeface="Arial"/>
              </a:rPr>
              <a:t>7 EiR Aspects per dimension, providing granular guidance at every step</a:t>
            </a:r>
            <a:endParaRPr/>
          </a:p>
          <a:p>
            <a:pPr marL="0" lvl="0" indent="0" algn="l" rtl="0">
              <a:lnSpc>
                <a:spcPct val="175000"/>
              </a:lnSpc>
              <a:spcBef>
                <a:spcPts val="1500"/>
              </a:spcBef>
              <a:spcAft>
                <a:spcPts val="0"/>
              </a:spcAft>
              <a:buClr>
                <a:srgbClr val="232425"/>
              </a:buClr>
              <a:buSzPts val="1200"/>
              <a:buFont typeface="Arial"/>
              <a:buNone/>
            </a:pPr>
            <a:r>
              <a:rPr lang="en-US" b="0" i="0">
                <a:solidFill>
                  <a:srgbClr val="232425"/>
                </a:solidFill>
                <a:latin typeface="Arial"/>
                <a:ea typeface="Arial"/>
                <a:cs typeface="Arial"/>
                <a:sym typeface="Arial"/>
              </a:rPr>
              <a:t>What makes our approach unique is that this isn't static - our AI systems continuously optimize this framework based on real-world results and emerging patterns. This creates a flywheel effect where each successful unicorn journey feeds back into the system, making it more effective for future startups.</a:t>
            </a:r>
            <a:endParaRPr/>
          </a:p>
          <a:p>
            <a:pPr marL="0" lvl="0" indent="0" algn="l" rtl="0">
              <a:lnSpc>
                <a:spcPct val="175000"/>
              </a:lnSpc>
              <a:spcBef>
                <a:spcPts val="900"/>
              </a:spcBef>
              <a:spcAft>
                <a:spcPts val="0"/>
              </a:spcAft>
              <a:buClr>
                <a:srgbClr val="232425"/>
              </a:buClr>
              <a:buSzPts val="1200"/>
              <a:buFont typeface="Arial"/>
              <a:buNone/>
            </a:pPr>
            <a:r>
              <a:rPr lang="en-US" b="0" i="0">
                <a:solidFill>
                  <a:srgbClr val="232425"/>
                </a:solidFill>
                <a:latin typeface="Arial"/>
                <a:ea typeface="Arial"/>
                <a:cs typeface="Arial"/>
                <a:sym typeface="Arial"/>
              </a:rPr>
              <a:t>In practical terms, this means our platform can identify patterns across successful unicorns, flag potential roadblocks before they emerge, continuously refine strategies based on market feedback, and optimize resources at every development stage.</a:t>
            </a:r>
            <a:endParaRPr/>
          </a:p>
          <a:p>
            <a:pPr marL="0" lvl="0" indent="0" algn="l" rtl="0">
              <a:lnSpc>
                <a:spcPct val="175000"/>
              </a:lnSpc>
              <a:spcBef>
                <a:spcPts val="900"/>
              </a:spcBef>
              <a:spcAft>
                <a:spcPts val="0"/>
              </a:spcAft>
              <a:buNone/>
            </a:pPr>
            <a:r>
              <a:rPr lang="en-US" b="0" i="0">
                <a:solidFill>
                  <a:srgbClr val="232425"/>
                </a:solidFill>
                <a:latin typeface="Arial"/>
                <a:ea typeface="Arial"/>
                <a:cs typeface="Arial"/>
                <a:sym typeface="Arial"/>
              </a:rPr>
              <a:t>The result is the potential for a 9.2x efficiency improvement in the unicorn building process - aligning perfectly with the acceleration we're seeing in the broader AI landscape. This is how we're transforming ideas into unicorns through AI.</a:t>
            </a:r>
            <a:endParaRPr/>
          </a:p>
          <a:p>
            <a:pPr marL="0" lvl="0" indent="0" algn="l" rtl="0">
              <a:lnSpc>
                <a:spcPct val="175000"/>
              </a:lnSpc>
              <a:spcBef>
                <a:spcPts val="900"/>
              </a:spcBef>
              <a:spcAft>
                <a:spcPts val="0"/>
              </a:spcAft>
              <a:buNone/>
            </a:pPr>
            <a:endParaRPr b="0" i="0">
              <a:solidFill>
                <a:srgbClr val="232425"/>
              </a:solidFill>
              <a:latin typeface="Arial"/>
              <a:ea typeface="Arial"/>
              <a:cs typeface="Arial"/>
              <a:sym typeface="Arial"/>
            </a:endParaRPr>
          </a:p>
        </p:txBody>
      </p:sp>
      <p:sp>
        <p:nvSpPr>
          <p:cNvPr id="442" name="Google Shape;4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83838"/>
              </a:buClr>
              <a:buSzPts val="1200"/>
              <a:buFont typeface="Benne"/>
              <a:buNone/>
            </a:pPr>
            <a:r>
              <a:rPr lang="en-US" b="0" i="0">
                <a:solidFill>
                  <a:srgbClr val="383838"/>
                </a:solidFill>
                <a:latin typeface="Benne"/>
                <a:ea typeface="Benne"/>
                <a:cs typeface="Benne"/>
                <a:sym typeface="Benne"/>
              </a:rPr>
              <a:t>Leopold Aschenbrenner</a:t>
            </a:r>
            <a:r>
              <a:rPr lang="en-US" b="0" i="0">
                <a:solidFill>
                  <a:srgbClr val="34322D"/>
                </a:solidFill>
                <a:latin typeface="Arial"/>
                <a:ea typeface="Arial"/>
                <a:cs typeface="Arial"/>
                <a:sym typeface="Arial"/>
              </a:rPr>
              <a:t>’s </a:t>
            </a:r>
            <a:r>
              <a:rPr lang="en-US" b="1" i="0">
                <a:solidFill>
                  <a:srgbClr val="111827"/>
                </a:solidFill>
                <a:latin typeface="Arial"/>
                <a:ea typeface="Arial"/>
                <a:cs typeface="Arial"/>
                <a:sym typeface="Arial"/>
              </a:rPr>
              <a:t>Intelligence Explosion </a:t>
            </a:r>
            <a:r>
              <a:rPr lang="en-US" b="0" i="0">
                <a:solidFill>
                  <a:srgbClr val="34322D"/>
                </a:solidFill>
                <a:latin typeface="Arial"/>
                <a:ea typeface="Arial"/>
                <a:cs typeface="Arial"/>
                <a:sym typeface="Arial"/>
              </a:rPr>
              <a:t>graph shows exponential growth in AI capabilities, far outpacing Moore's Law seen in the PC era.</a:t>
            </a:r>
            <a:endParaRPr/>
          </a:p>
          <a:p>
            <a:pPr marL="0" lvl="0" indent="0" algn="l" rtl="0">
              <a:spcBef>
                <a:spcPts val="0"/>
              </a:spcBef>
              <a:spcAft>
                <a:spcPts val="0"/>
              </a:spcAft>
              <a:buClr>
                <a:srgbClr val="34322D"/>
              </a:buClr>
              <a:buSzPts val="1200"/>
              <a:buFont typeface="Arial"/>
              <a:buNone/>
            </a:pPr>
            <a:r>
              <a:rPr lang="en-US" b="0" i="0">
                <a:solidFill>
                  <a:srgbClr val="34322D"/>
                </a:solidFill>
                <a:latin typeface="Arial"/>
                <a:ea typeface="Arial"/>
                <a:cs typeface="Arial"/>
                <a:sym typeface="Arial"/>
              </a:rPr>
              <a:t>Comparing AI to PC evolution, we see AI is faster, less predictable, and brings unique challenges like bias and hallucinations, alongside 5-10x annual improvements.</a:t>
            </a:r>
            <a:endParaRPr/>
          </a:p>
          <a:p>
            <a:pPr marL="0" lvl="0" indent="0" algn="l" rtl="0">
              <a:spcBef>
                <a:spcPts val="0"/>
              </a:spcBef>
              <a:spcAft>
                <a:spcPts val="0"/>
              </a:spcAft>
              <a:buClr>
                <a:srgbClr val="34322D"/>
              </a:buClr>
              <a:buSzPts val="1200"/>
              <a:buFont typeface="Arial"/>
              <a:buNone/>
            </a:pPr>
            <a:r>
              <a:rPr lang="en-US" b="0" i="0">
                <a:solidFill>
                  <a:srgbClr val="34322D"/>
                </a:solidFill>
                <a:latin typeface="Arial"/>
                <a:ea typeface="Arial"/>
                <a:cs typeface="Arial"/>
                <a:sym typeface="Arial"/>
              </a:rPr>
              <a:t>Leveraging this means recognizing the </a:t>
            </a:r>
            <a:r>
              <a:rPr lang="en-US" b="1" i="0">
                <a:solidFill>
                  <a:srgbClr val="111827"/>
                </a:solidFill>
                <a:latin typeface="Arial"/>
                <a:ea typeface="Arial"/>
                <a:cs typeface="Arial"/>
                <a:sym typeface="Arial"/>
              </a:rPr>
              <a:t>unprecedented economic impact</a:t>
            </a:r>
            <a:r>
              <a:rPr lang="en-US" b="0" i="0">
                <a:solidFill>
                  <a:srgbClr val="34322D"/>
                </a:solidFill>
                <a:latin typeface="Arial"/>
                <a:ea typeface="Arial"/>
                <a:cs typeface="Arial"/>
                <a:sym typeface="Arial"/>
              </a:rPr>
              <a:t> – potentially trillions in compute investment – and the </a:t>
            </a:r>
            <a:r>
              <a:rPr lang="en-US" b="1" i="0">
                <a:solidFill>
                  <a:srgbClr val="111827"/>
                </a:solidFill>
                <a:latin typeface="Arial"/>
                <a:ea typeface="Arial"/>
                <a:cs typeface="Arial"/>
                <a:sym typeface="Arial"/>
              </a:rPr>
              <a:t>strategic advantage</a:t>
            </a:r>
            <a:r>
              <a:rPr lang="en-US" b="0" i="0">
                <a:solidFill>
                  <a:srgbClr val="34322D"/>
                </a:solidFill>
                <a:latin typeface="Arial"/>
                <a:ea typeface="Arial"/>
                <a:cs typeface="Arial"/>
                <a:sym typeface="Arial"/>
              </a:rPr>
              <a:t> for early movers.</a:t>
            </a:r>
            <a:endParaRPr/>
          </a:p>
          <a:p>
            <a:pPr marL="0" lvl="0" indent="0" algn="l" rtl="0">
              <a:spcBef>
                <a:spcPts val="0"/>
              </a:spcBef>
              <a:spcAft>
                <a:spcPts val="0"/>
              </a:spcAft>
              <a:buClr>
                <a:srgbClr val="34322D"/>
              </a:buClr>
              <a:buSzPts val="1200"/>
              <a:buFont typeface="Arial"/>
              <a:buNone/>
            </a:pPr>
            <a:r>
              <a:rPr lang="en-US" b="0" i="0">
                <a:solidFill>
                  <a:srgbClr val="34322D"/>
                </a:solidFill>
                <a:latin typeface="Arial"/>
                <a:ea typeface="Arial"/>
                <a:cs typeface="Arial"/>
                <a:sym typeface="Arial"/>
              </a:rPr>
              <a:t>As per Jeffrey Ding, AI is a </a:t>
            </a:r>
            <a:r>
              <a:rPr lang="en-US" b="1" i="0">
                <a:solidFill>
                  <a:srgbClr val="111827"/>
                </a:solidFill>
                <a:latin typeface="Arial"/>
                <a:ea typeface="Arial"/>
                <a:cs typeface="Arial"/>
                <a:sym typeface="Arial"/>
              </a:rPr>
              <a:t>General Purpose Technology</a:t>
            </a:r>
            <a:r>
              <a:rPr lang="en-US" b="0" i="0">
                <a:solidFill>
                  <a:srgbClr val="34322D"/>
                </a:solidFill>
                <a:latin typeface="Arial"/>
                <a:ea typeface="Arial"/>
                <a:cs typeface="Arial"/>
                <a:sym typeface="Arial"/>
              </a:rPr>
              <a:t>, like the PC or internet. Its impact depends on </a:t>
            </a:r>
            <a:r>
              <a:rPr lang="en-US" b="1" i="0">
                <a:solidFill>
                  <a:srgbClr val="111827"/>
                </a:solidFill>
                <a:latin typeface="Arial"/>
                <a:ea typeface="Arial"/>
                <a:cs typeface="Arial"/>
                <a:sym typeface="Arial"/>
              </a:rPr>
              <a:t>widespread adoption</a:t>
            </a:r>
            <a:r>
              <a:rPr lang="en-US" b="0" i="0">
                <a:solidFill>
                  <a:srgbClr val="34322D"/>
                </a:solidFill>
                <a:latin typeface="Arial"/>
                <a:ea typeface="Arial"/>
                <a:cs typeface="Arial"/>
                <a:sym typeface="Arial"/>
              </a:rPr>
              <a:t>, bridging breakthroughs with real-world use.</a:t>
            </a:r>
            <a:endParaRPr/>
          </a:p>
          <a:p>
            <a:pPr marL="0" lvl="0" indent="0" algn="l" rtl="0">
              <a:spcBef>
                <a:spcPts val="0"/>
              </a:spcBef>
              <a:spcAft>
                <a:spcPts val="0"/>
              </a:spcAft>
              <a:buClr>
                <a:srgbClr val="34322D"/>
              </a:buClr>
              <a:buSzPts val="1200"/>
              <a:buFont typeface="Arial"/>
              <a:buNone/>
            </a:pPr>
            <a:r>
              <a:rPr lang="en-US" b="0" i="0">
                <a:solidFill>
                  <a:srgbClr val="34322D"/>
                </a:solidFill>
                <a:latin typeface="Arial"/>
                <a:ea typeface="Arial"/>
                <a:cs typeface="Arial"/>
                <a:sym typeface="Arial"/>
              </a:rPr>
              <a:t>Successfully navigating this requires deep experience in </a:t>
            </a:r>
            <a:r>
              <a:rPr lang="en-US" b="1" i="0">
                <a:solidFill>
                  <a:srgbClr val="111827"/>
                </a:solidFill>
                <a:latin typeface="Arial"/>
                <a:ea typeface="Arial"/>
                <a:cs typeface="Arial"/>
                <a:sym typeface="Arial"/>
              </a:rPr>
              <a:t>market adoption</a:t>
            </a:r>
            <a:r>
              <a:rPr lang="en-US" b="0" i="0">
                <a:solidFill>
                  <a:srgbClr val="34322D"/>
                </a:solidFill>
                <a:latin typeface="Arial"/>
                <a:ea typeface="Arial"/>
                <a:cs typeface="Arial"/>
                <a:sym typeface="Arial"/>
              </a:rPr>
              <a:t>, </a:t>
            </a:r>
            <a:r>
              <a:rPr lang="en-US" b="1" i="0">
                <a:solidFill>
                  <a:srgbClr val="111827"/>
                </a:solidFill>
                <a:latin typeface="Arial"/>
                <a:ea typeface="Arial"/>
                <a:cs typeface="Arial"/>
                <a:sym typeface="Arial"/>
              </a:rPr>
              <a:t>startup ecosystems</a:t>
            </a:r>
            <a:r>
              <a:rPr lang="en-US" b="0" i="0">
                <a:solidFill>
                  <a:srgbClr val="34322D"/>
                </a:solidFill>
                <a:latin typeface="Arial"/>
                <a:ea typeface="Arial"/>
                <a:cs typeface="Arial"/>
                <a:sym typeface="Arial"/>
              </a:rPr>
              <a:t>, and a drive to </a:t>
            </a:r>
            <a:r>
              <a:rPr lang="en-US" b="1" i="0">
                <a:solidFill>
                  <a:srgbClr val="111827"/>
                </a:solidFill>
                <a:latin typeface="Arial"/>
                <a:ea typeface="Arial"/>
                <a:cs typeface="Arial"/>
                <a:sym typeface="Arial"/>
              </a:rPr>
              <a:t>grow innovative ideas</a:t>
            </a:r>
            <a:r>
              <a:rPr lang="en-US" b="0" i="0">
                <a:solidFill>
                  <a:srgbClr val="34322D"/>
                </a:solidFill>
                <a:latin typeface="Arial"/>
                <a:ea typeface="Arial"/>
                <a:cs typeface="Arial"/>
                <a:sym typeface="Arial"/>
              </a:rPr>
              <a:t>.</a:t>
            </a:r>
            <a:endParaRPr/>
          </a:p>
          <a:p>
            <a:pPr marL="0" lvl="0" indent="0" algn="l" rtl="0">
              <a:spcBef>
                <a:spcPts val="0"/>
              </a:spcBef>
              <a:spcAft>
                <a:spcPts val="0"/>
              </a:spcAft>
              <a:buNone/>
            </a:pPr>
            <a:r>
              <a:rPr lang="en-US" b="0" i="0">
                <a:solidFill>
                  <a:srgbClr val="34322D"/>
                </a:solidFill>
                <a:latin typeface="Arial"/>
                <a:ea typeface="Arial"/>
                <a:cs typeface="Arial"/>
                <a:sym typeface="Arial"/>
              </a:rPr>
              <a:t>In short, we're in a transformative wave. Understanding the speed, the parallels, the challenges, and the need for effective adoption is key and we have the unique capabilities to succeed!</a:t>
            </a:r>
            <a:endParaRPr/>
          </a:p>
          <a:p>
            <a:pPr marL="0" lvl="0" indent="0" algn="l" rtl="0">
              <a:spcBef>
                <a:spcPts val="0"/>
              </a:spcBef>
              <a:spcAft>
                <a:spcPts val="0"/>
              </a:spcAft>
              <a:buNone/>
            </a:pPr>
            <a:endParaRPr/>
          </a:p>
        </p:txBody>
      </p:sp>
      <p:sp>
        <p:nvSpPr>
          <p:cNvPr id="454" name="Google Shape;4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Data Driven Business Model:</a:t>
            </a:r>
            <a:r>
              <a:rPr lang="en-US"/>
              <a:t> We didn't just guess at what startups need. i2u.ai is built on extensive research into cutting-edge technology, market trends, powerful AI tools, and the ever-evolving landscape of social media. The result? A platform designed to meet the critical needs of today's startup ecosystem. We believe this dedicated niche platform is more essential than ever, and we've made it highly engaging and incredibly easy to use. Get ready to experience the future of startup success – i2u.ai.</a:t>
            </a:r>
            <a:endParaRPr/>
          </a:p>
        </p:txBody>
      </p:sp>
      <p:sp>
        <p:nvSpPr>
          <p:cNvPr id="471" name="Google Shape;4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2"/>
          <p:cNvSpPr/>
          <p:nvPr/>
        </p:nvSpPr>
        <p:spPr>
          <a:xfrm>
            <a:off x="7462048" y="1199853"/>
            <a:ext cx="3929901" cy="3929901"/>
          </a:xfrm>
          <a:prstGeom prst="ellipse">
            <a:avLst/>
          </a:prstGeom>
          <a:no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title"/>
          </p:nvPr>
        </p:nvSpPr>
        <p:spPr>
          <a:xfrm>
            <a:off x="1021623" y="2210810"/>
            <a:ext cx="4579970" cy="5380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6"/>
              </a:buClr>
              <a:buSzPts val="2800"/>
              <a:buFont typeface="Century Gothic"/>
              <a:buNone/>
              <a:defRPr sz="2800" b="1" i="0" u="none" strike="noStrike" cap="none">
                <a:solidFill>
                  <a:schemeClr val="accent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1034661" y="2747550"/>
            <a:ext cx="5309918" cy="28720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2"/>
          <p:cNvSpPr>
            <a:spLocks noGrp="1"/>
          </p:cNvSpPr>
          <p:nvPr>
            <p:ph type="pic" idx="2"/>
          </p:nvPr>
        </p:nvSpPr>
        <p:spPr>
          <a:xfrm>
            <a:off x="7663453" y="1433033"/>
            <a:ext cx="3527091" cy="3463540"/>
          </a:xfrm>
          <a:prstGeom prst="ellipse">
            <a:avLst/>
          </a:prstGeom>
          <a:noFill/>
          <a:ln>
            <a:noFill/>
          </a:ln>
        </p:spPr>
        <p:txBody>
          <a:bodyPr/>
          <a:lstStyle/>
          <a:p>
            <a:endParaRPr lang="en-US"/>
          </a:p>
        </p:txBody>
      </p:sp>
      <p:sp>
        <p:nvSpPr>
          <p:cNvPr id="19" name="Google Shape;19;p2"/>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b="0" i="0" u="none" strike="noStrike" cap="none">
                <a:solidFill>
                  <a:schemeClr val="accent6"/>
                </a:solidFill>
                <a:latin typeface="Arial"/>
                <a:ea typeface="Arial"/>
                <a:cs typeface="Arial"/>
                <a:sym typeface="Arial"/>
              </a:defRPr>
            </a:lvl1pPr>
            <a:lvl2pPr marL="0" marR="0" lvl="1" indent="0" algn="r">
              <a:spcBef>
                <a:spcPts val="0"/>
              </a:spcBef>
              <a:buNone/>
              <a:defRPr sz="1600" b="0" i="0" u="none" strike="noStrike" cap="none">
                <a:solidFill>
                  <a:schemeClr val="accent6"/>
                </a:solidFill>
                <a:latin typeface="Arial"/>
                <a:ea typeface="Arial"/>
                <a:cs typeface="Arial"/>
                <a:sym typeface="Arial"/>
              </a:defRPr>
            </a:lvl2pPr>
            <a:lvl3pPr marL="0" marR="0" lvl="2" indent="0" algn="r">
              <a:spcBef>
                <a:spcPts val="0"/>
              </a:spcBef>
              <a:buNone/>
              <a:defRPr sz="1600" b="0" i="0" u="none" strike="noStrike" cap="none">
                <a:solidFill>
                  <a:schemeClr val="accent6"/>
                </a:solidFill>
                <a:latin typeface="Arial"/>
                <a:ea typeface="Arial"/>
                <a:cs typeface="Arial"/>
                <a:sym typeface="Arial"/>
              </a:defRPr>
            </a:lvl3pPr>
            <a:lvl4pPr marL="0" marR="0" lvl="3" indent="0" algn="r">
              <a:spcBef>
                <a:spcPts val="0"/>
              </a:spcBef>
              <a:buNone/>
              <a:defRPr sz="1600" b="0" i="0" u="none" strike="noStrike" cap="none">
                <a:solidFill>
                  <a:schemeClr val="accent6"/>
                </a:solidFill>
                <a:latin typeface="Arial"/>
                <a:ea typeface="Arial"/>
                <a:cs typeface="Arial"/>
                <a:sym typeface="Arial"/>
              </a:defRPr>
            </a:lvl4pPr>
            <a:lvl5pPr marL="0" marR="0" lvl="4" indent="0" algn="r">
              <a:spcBef>
                <a:spcPts val="0"/>
              </a:spcBef>
              <a:buNone/>
              <a:defRPr sz="1600" b="0" i="0" u="none" strike="noStrike" cap="none">
                <a:solidFill>
                  <a:schemeClr val="accent6"/>
                </a:solidFill>
                <a:latin typeface="Arial"/>
                <a:ea typeface="Arial"/>
                <a:cs typeface="Arial"/>
                <a:sym typeface="Arial"/>
              </a:defRPr>
            </a:lvl5pPr>
            <a:lvl6pPr marL="0" marR="0" lvl="5" indent="0" algn="r">
              <a:spcBef>
                <a:spcPts val="0"/>
              </a:spcBef>
              <a:buNone/>
              <a:defRPr sz="1600" b="0" i="0" u="none" strike="noStrike" cap="none">
                <a:solidFill>
                  <a:schemeClr val="accent6"/>
                </a:solidFill>
                <a:latin typeface="Arial"/>
                <a:ea typeface="Arial"/>
                <a:cs typeface="Arial"/>
                <a:sym typeface="Arial"/>
              </a:defRPr>
            </a:lvl6pPr>
            <a:lvl7pPr marL="0" marR="0" lvl="6" indent="0" algn="r">
              <a:spcBef>
                <a:spcPts val="0"/>
              </a:spcBef>
              <a:buNone/>
              <a:defRPr sz="1600" b="0" i="0" u="none" strike="noStrike" cap="none">
                <a:solidFill>
                  <a:schemeClr val="accent6"/>
                </a:solidFill>
                <a:latin typeface="Arial"/>
                <a:ea typeface="Arial"/>
                <a:cs typeface="Arial"/>
                <a:sym typeface="Arial"/>
              </a:defRPr>
            </a:lvl7pPr>
            <a:lvl8pPr marL="0" marR="0" lvl="7" indent="0" algn="r">
              <a:spcBef>
                <a:spcPts val="0"/>
              </a:spcBef>
              <a:buNone/>
              <a:defRPr sz="1600" b="0" i="0" u="none" strike="noStrike" cap="none">
                <a:solidFill>
                  <a:schemeClr val="accent6"/>
                </a:solidFill>
                <a:latin typeface="Arial"/>
                <a:ea typeface="Arial"/>
                <a:cs typeface="Arial"/>
                <a:sym typeface="Arial"/>
              </a:defRPr>
            </a:lvl8pPr>
            <a:lvl9pPr marL="0" marR="0" lvl="8" indent="0" algn="r">
              <a:spcBef>
                <a:spcPts val="0"/>
              </a:spcBef>
              <a:buNone/>
              <a:defRPr sz="1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Year Action Plan">
  <p:cSld name="Two-Year Action Plan">
    <p:spTree>
      <p:nvGrpSpPr>
        <p:cNvPr id="1" name="Shape 127"/>
        <p:cNvGrpSpPr/>
        <p:nvPr/>
      </p:nvGrpSpPr>
      <p:grpSpPr>
        <a:xfrm>
          <a:off x="0" y="0"/>
          <a:ext cx="0" cy="0"/>
          <a:chOff x="0" y="0"/>
          <a:chExt cx="0" cy="0"/>
        </a:xfrm>
      </p:grpSpPr>
      <p:pic>
        <p:nvPicPr>
          <p:cNvPr id="128" name="Google Shape;128;p11"/>
          <p:cNvPicPr preferRelativeResize="0"/>
          <p:nvPr/>
        </p:nvPicPr>
        <p:blipFill rotWithShape="1">
          <a:blip r:embed="rId2">
            <a:alphaModFix/>
          </a:blip>
          <a:srcRect/>
          <a:stretch/>
        </p:blipFill>
        <p:spPr>
          <a:xfrm>
            <a:off x="0" y="0"/>
            <a:ext cx="12192000" cy="6858000"/>
          </a:xfrm>
          <a:prstGeom prst="rect">
            <a:avLst/>
          </a:prstGeom>
          <a:noFill/>
          <a:ln>
            <a:noFill/>
          </a:ln>
        </p:spPr>
      </p:pic>
      <p:grpSp>
        <p:nvGrpSpPr>
          <p:cNvPr id="129" name="Google Shape;129;p11"/>
          <p:cNvGrpSpPr/>
          <p:nvPr/>
        </p:nvGrpSpPr>
        <p:grpSpPr>
          <a:xfrm>
            <a:off x="2010137" y="2689356"/>
            <a:ext cx="8510121" cy="0"/>
            <a:chOff x="1504814" y="2488864"/>
            <a:chExt cx="8510121" cy="0"/>
          </a:xfrm>
        </p:grpSpPr>
        <p:cxnSp>
          <p:nvCxnSpPr>
            <p:cNvPr id="130" name="Google Shape;130;p11"/>
            <p:cNvCxnSpPr/>
            <p:nvPr/>
          </p:nvCxnSpPr>
          <p:spPr>
            <a:xfrm>
              <a:off x="1504814"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1" name="Google Shape;131;p11"/>
            <p:cNvCxnSpPr/>
            <p:nvPr/>
          </p:nvCxnSpPr>
          <p:spPr>
            <a:xfrm>
              <a:off x="2301137"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2" name="Google Shape;132;p11"/>
            <p:cNvCxnSpPr/>
            <p:nvPr/>
          </p:nvCxnSpPr>
          <p:spPr>
            <a:xfrm>
              <a:off x="3083776"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3" name="Google Shape;133;p11"/>
            <p:cNvCxnSpPr/>
            <p:nvPr/>
          </p:nvCxnSpPr>
          <p:spPr>
            <a:xfrm>
              <a:off x="3880099"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4" name="Google Shape;134;p11"/>
            <p:cNvCxnSpPr/>
            <p:nvPr/>
          </p:nvCxnSpPr>
          <p:spPr>
            <a:xfrm>
              <a:off x="4655896"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5" name="Google Shape;135;p11"/>
            <p:cNvCxnSpPr/>
            <p:nvPr/>
          </p:nvCxnSpPr>
          <p:spPr>
            <a:xfrm>
              <a:off x="5452219"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6" name="Google Shape;136;p11"/>
            <p:cNvCxnSpPr/>
            <p:nvPr/>
          </p:nvCxnSpPr>
          <p:spPr>
            <a:xfrm>
              <a:off x="6234858"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7" name="Google Shape;137;p11"/>
            <p:cNvCxnSpPr/>
            <p:nvPr/>
          </p:nvCxnSpPr>
          <p:spPr>
            <a:xfrm>
              <a:off x="7031181"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8" name="Google Shape;138;p11"/>
            <p:cNvCxnSpPr/>
            <p:nvPr/>
          </p:nvCxnSpPr>
          <p:spPr>
            <a:xfrm>
              <a:off x="7813820"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39" name="Google Shape;139;p11"/>
            <p:cNvCxnSpPr/>
            <p:nvPr/>
          </p:nvCxnSpPr>
          <p:spPr>
            <a:xfrm>
              <a:off x="8610143"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40" name="Google Shape;140;p11"/>
            <p:cNvCxnSpPr/>
            <p:nvPr/>
          </p:nvCxnSpPr>
          <p:spPr>
            <a:xfrm>
              <a:off x="9399625" y="2488864"/>
              <a:ext cx="615310" cy="0"/>
            </a:xfrm>
            <a:prstGeom prst="straightConnector1">
              <a:avLst/>
            </a:prstGeom>
            <a:noFill/>
            <a:ln w="9525" cap="flat" cmpd="sng">
              <a:solidFill>
                <a:schemeClr val="lt1"/>
              </a:solidFill>
              <a:prstDash val="solid"/>
              <a:miter lim="800000"/>
              <a:headEnd type="none" w="sm" len="sm"/>
              <a:tailEnd type="none" w="sm" len="sm"/>
            </a:ln>
          </p:spPr>
        </p:cxnSp>
      </p:grpSp>
      <p:sp>
        <p:nvSpPr>
          <p:cNvPr id="141" name="Google Shape;141;p11"/>
          <p:cNvSpPr txBox="1">
            <a:spLocks noGrp="1"/>
          </p:cNvSpPr>
          <p:nvPr>
            <p:ph type="title"/>
          </p:nvPr>
        </p:nvSpPr>
        <p:spPr>
          <a:xfrm>
            <a:off x="681698" y="512299"/>
            <a:ext cx="10515600" cy="7273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11"/>
          <p:cNvSpPr txBox="1">
            <a:spLocks noGrp="1"/>
          </p:cNvSpPr>
          <p:nvPr>
            <p:ph type="body" idx="1"/>
          </p:nvPr>
        </p:nvSpPr>
        <p:spPr>
          <a:xfrm>
            <a:off x="1992423" y="1780403"/>
            <a:ext cx="1440088" cy="5862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3" name="Google Shape;143;p11"/>
          <p:cNvSpPr txBox="1">
            <a:spLocks noGrp="1"/>
          </p:cNvSpPr>
          <p:nvPr>
            <p:ph type="body" idx="2"/>
          </p:nvPr>
        </p:nvSpPr>
        <p:spPr>
          <a:xfrm>
            <a:off x="4360668" y="1780403"/>
            <a:ext cx="1440088" cy="5862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11"/>
          <p:cNvSpPr txBox="1">
            <a:spLocks noGrp="1"/>
          </p:cNvSpPr>
          <p:nvPr>
            <p:ph type="body" idx="3"/>
          </p:nvPr>
        </p:nvSpPr>
        <p:spPr>
          <a:xfrm>
            <a:off x="8307743" y="1780403"/>
            <a:ext cx="1440088" cy="5862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5" name="Google Shape;145;p11"/>
          <p:cNvSpPr txBox="1">
            <a:spLocks noGrp="1"/>
          </p:cNvSpPr>
          <p:nvPr>
            <p:ph type="body" idx="4"/>
          </p:nvPr>
        </p:nvSpPr>
        <p:spPr>
          <a:xfrm>
            <a:off x="505322" y="2436036"/>
            <a:ext cx="1194201" cy="50172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800"/>
              <a:buFont typeface="Arial"/>
              <a:buNone/>
              <a:defRPr sz="18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Google Shape;146;p11"/>
          <p:cNvSpPr txBox="1">
            <a:spLocks noGrp="1"/>
          </p:cNvSpPr>
          <p:nvPr>
            <p:ph type="body" idx="5"/>
          </p:nvPr>
        </p:nvSpPr>
        <p:spPr>
          <a:xfrm>
            <a:off x="1675402"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7" name="Google Shape;147;p11"/>
          <p:cNvSpPr txBox="1">
            <a:spLocks noGrp="1"/>
          </p:cNvSpPr>
          <p:nvPr>
            <p:ph type="body" idx="6"/>
          </p:nvPr>
        </p:nvSpPr>
        <p:spPr>
          <a:xfrm>
            <a:off x="2464817"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8" name="Google Shape;148;p11"/>
          <p:cNvSpPr txBox="1">
            <a:spLocks noGrp="1"/>
          </p:cNvSpPr>
          <p:nvPr>
            <p:ph type="body" idx="7"/>
          </p:nvPr>
        </p:nvSpPr>
        <p:spPr>
          <a:xfrm>
            <a:off x="3254232"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11"/>
          <p:cNvSpPr txBox="1">
            <a:spLocks noGrp="1"/>
          </p:cNvSpPr>
          <p:nvPr>
            <p:ph type="body" idx="8"/>
          </p:nvPr>
        </p:nvSpPr>
        <p:spPr>
          <a:xfrm>
            <a:off x="4043647"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11"/>
          <p:cNvSpPr txBox="1">
            <a:spLocks noGrp="1"/>
          </p:cNvSpPr>
          <p:nvPr>
            <p:ph type="body" idx="9"/>
          </p:nvPr>
        </p:nvSpPr>
        <p:spPr>
          <a:xfrm>
            <a:off x="4833062"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11"/>
          <p:cNvSpPr txBox="1">
            <a:spLocks noGrp="1"/>
          </p:cNvSpPr>
          <p:nvPr>
            <p:ph type="body" idx="13"/>
          </p:nvPr>
        </p:nvSpPr>
        <p:spPr>
          <a:xfrm>
            <a:off x="5622477"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2" name="Google Shape;152;p11"/>
          <p:cNvSpPr txBox="1">
            <a:spLocks noGrp="1"/>
          </p:cNvSpPr>
          <p:nvPr>
            <p:ph type="body" idx="14"/>
          </p:nvPr>
        </p:nvSpPr>
        <p:spPr>
          <a:xfrm>
            <a:off x="6411892"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3" name="Google Shape;153;p11"/>
          <p:cNvSpPr txBox="1">
            <a:spLocks noGrp="1"/>
          </p:cNvSpPr>
          <p:nvPr>
            <p:ph type="body" idx="15"/>
          </p:nvPr>
        </p:nvSpPr>
        <p:spPr>
          <a:xfrm>
            <a:off x="7201307"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11"/>
          <p:cNvSpPr txBox="1">
            <a:spLocks noGrp="1"/>
          </p:cNvSpPr>
          <p:nvPr>
            <p:ph type="body" idx="16"/>
          </p:nvPr>
        </p:nvSpPr>
        <p:spPr>
          <a:xfrm>
            <a:off x="7990722"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5" name="Google Shape;155;p11"/>
          <p:cNvSpPr txBox="1">
            <a:spLocks noGrp="1"/>
          </p:cNvSpPr>
          <p:nvPr>
            <p:ph type="body" idx="17"/>
          </p:nvPr>
        </p:nvSpPr>
        <p:spPr>
          <a:xfrm>
            <a:off x="8780137"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11"/>
          <p:cNvSpPr txBox="1">
            <a:spLocks noGrp="1"/>
          </p:cNvSpPr>
          <p:nvPr>
            <p:ph type="body" idx="18"/>
          </p:nvPr>
        </p:nvSpPr>
        <p:spPr>
          <a:xfrm>
            <a:off x="9569552"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11"/>
          <p:cNvSpPr txBox="1">
            <a:spLocks noGrp="1"/>
          </p:cNvSpPr>
          <p:nvPr>
            <p:ph type="body" idx="19"/>
          </p:nvPr>
        </p:nvSpPr>
        <p:spPr>
          <a:xfrm>
            <a:off x="10358963" y="2774313"/>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8" name="Google Shape;158;p11"/>
          <p:cNvSpPr txBox="1">
            <a:spLocks noGrp="1"/>
          </p:cNvSpPr>
          <p:nvPr>
            <p:ph type="body" idx="20"/>
          </p:nvPr>
        </p:nvSpPr>
        <p:spPr>
          <a:xfrm>
            <a:off x="1992423" y="3563114"/>
            <a:ext cx="1440088" cy="5862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9" name="Google Shape;159;p11"/>
          <p:cNvSpPr txBox="1">
            <a:spLocks noGrp="1"/>
          </p:cNvSpPr>
          <p:nvPr>
            <p:ph type="body" idx="21"/>
          </p:nvPr>
        </p:nvSpPr>
        <p:spPr>
          <a:xfrm>
            <a:off x="5939498" y="3563114"/>
            <a:ext cx="1440088" cy="5862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accent6"/>
              </a:buClr>
              <a:buSzPts val="1400"/>
              <a:buFont typeface="Arial"/>
              <a:buNone/>
              <a:defRPr sz="1400" b="1"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Google Shape;160;p11"/>
          <p:cNvSpPr txBox="1">
            <a:spLocks noGrp="1"/>
          </p:cNvSpPr>
          <p:nvPr>
            <p:ph type="body" idx="22"/>
          </p:nvPr>
        </p:nvSpPr>
        <p:spPr>
          <a:xfrm>
            <a:off x="9886573" y="3563114"/>
            <a:ext cx="1440088" cy="58624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1" name="Google Shape;161;p11"/>
          <p:cNvSpPr txBox="1">
            <a:spLocks noGrp="1"/>
          </p:cNvSpPr>
          <p:nvPr>
            <p:ph type="body" idx="23"/>
          </p:nvPr>
        </p:nvSpPr>
        <p:spPr>
          <a:xfrm>
            <a:off x="505322" y="4134112"/>
            <a:ext cx="1194201" cy="50172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800"/>
              <a:buFont typeface="Arial"/>
              <a:buNone/>
              <a:defRPr sz="18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11"/>
          <p:cNvSpPr txBox="1">
            <a:spLocks noGrp="1"/>
          </p:cNvSpPr>
          <p:nvPr>
            <p:ph type="body" idx="24"/>
          </p:nvPr>
        </p:nvSpPr>
        <p:spPr>
          <a:xfrm>
            <a:off x="1675402"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3" name="Google Shape;163;p11"/>
          <p:cNvSpPr txBox="1">
            <a:spLocks noGrp="1"/>
          </p:cNvSpPr>
          <p:nvPr>
            <p:ph type="body" idx="25"/>
          </p:nvPr>
        </p:nvSpPr>
        <p:spPr>
          <a:xfrm>
            <a:off x="2464817"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4" name="Google Shape;164;p11"/>
          <p:cNvSpPr txBox="1">
            <a:spLocks noGrp="1"/>
          </p:cNvSpPr>
          <p:nvPr>
            <p:ph type="body" idx="26"/>
          </p:nvPr>
        </p:nvSpPr>
        <p:spPr>
          <a:xfrm>
            <a:off x="3254232"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11"/>
          <p:cNvSpPr txBox="1">
            <a:spLocks noGrp="1"/>
          </p:cNvSpPr>
          <p:nvPr>
            <p:ph type="body" idx="27"/>
          </p:nvPr>
        </p:nvSpPr>
        <p:spPr>
          <a:xfrm>
            <a:off x="4043647"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6" name="Google Shape;166;p11"/>
          <p:cNvSpPr txBox="1">
            <a:spLocks noGrp="1"/>
          </p:cNvSpPr>
          <p:nvPr>
            <p:ph type="body" idx="28"/>
          </p:nvPr>
        </p:nvSpPr>
        <p:spPr>
          <a:xfrm>
            <a:off x="4833062"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7" name="Google Shape;167;p11"/>
          <p:cNvSpPr txBox="1">
            <a:spLocks noGrp="1"/>
          </p:cNvSpPr>
          <p:nvPr>
            <p:ph type="body" idx="29"/>
          </p:nvPr>
        </p:nvSpPr>
        <p:spPr>
          <a:xfrm>
            <a:off x="5622477"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8" name="Google Shape;168;p11"/>
          <p:cNvSpPr txBox="1">
            <a:spLocks noGrp="1"/>
          </p:cNvSpPr>
          <p:nvPr>
            <p:ph type="body" idx="30"/>
          </p:nvPr>
        </p:nvSpPr>
        <p:spPr>
          <a:xfrm>
            <a:off x="6411892"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11"/>
          <p:cNvSpPr txBox="1">
            <a:spLocks noGrp="1"/>
          </p:cNvSpPr>
          <p:nvPr>
            <p:ph type="body" idx="31"/>
          </p:nvPr>
        </p:nvSpPr>
        <p:spPr>
          <a:xfrm>
            <a:off x="7201307"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0" name="Google Shape;170;p11"/>
          <p:cNvSpPr txBox="1">
            <a:spLocks noGrp="1"/>
          </p:cNvSpPr>
          <p:nvPr>
            <p:ph type="body" idx="32"/>
          </p:nvPr>
        </p:nvSpPr>
        <p:spPr>
          <a:xfrm>
            <a:off x="7990722"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1" name="Google Shape;171;p11"/>
          <p:cNvSpPr txBox="1">
            <a:spLocks noGrp="1"/>
          </p:cNvSpPr>
          <p:nvPr>
            <p:ph type="body" idx="33"/>
          </p:nvPr>
        </p:nvSpPr>
        <p:spPr>
          <a:xfrm>
            <a:off x="8780137"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2" name="Google Shape;172;p11"/>
          <p:cNvSpPr txBox="1">
            <a:spLocks noGrp="1"/>
          </p:cNvSpPr>
          <p:nvPr>
            <p:ph type="body" idx="34"/>
          </p:nvPr>
        </p:nvSpPr>
        <p:spPr>
          <a:xfrm>
            <a:off x="9569552"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3" name="Google Shape;173;p11"/>
          <p:cNvSpPr txBox="1">
            <a:spLocks noGrp="1"/>
          </p:cNvSpPr>
          <p:nvPr>
            <p:ph type="body" idx="35"/>
          </p:nvPr>
        </p:nvSpPr>
        <p:spPr>
          <a:xfrm>
            <a:off x="10358963" y="4476140"/>
            <a:ext cx="495300" cy="9044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74" name="Google Shape;174;p11"/>
          <p:cNvGrpSpPr/>
          <p:nvPr/>
        </p:nvGrpSpPr>
        <p:grpSpPr>
          <a:xfrm>
            <a:off x="2010137" y="4391183"/>
            <a:ext cx="8510121" cy="0"/>
            <a:chOff x="1504814" y="2488864"/>
            <a:chExt cx="8510121" cy="0"/>
          </a:xfrm>
        </p:grpSpPr>
        <p:cxnSp>
          <p:nvCxnSpPr>
            <p:cNvPr id="175" name="Google Shape;175;p11"/>
            <p:cNvCxnSpPr/>
            <p:nvPr/>
          </p:nvCxnSpPr>
          <p:spPr>
            <a:xfrm>
              <a:off x="1504814"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76" name="Google Shape;176;p11"/>
            <p:cNvCxnSpPr/>
            <p:nvPr/>
          </p:nvCxnSpPr>
          <p:spPr>
            <a:xfrm>
              <a:off x="2301137"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77" name="Google Shape;177;p11"/>
            <p:cNvCxnSpPr/>
            <p:nvPr/>
          </p:nvCxnSpPr>
          <p:spPr>
            <a:xfrm>
              <a:off x="3083776"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78" name="Google Shape;178;p11"/>
            <p:cNvCxnSpPr/>
            <p:nvPr/>
          </p:nvCxnSpPr>
          <p:spPr>
            <a:xfrm>
              <a:off x="3880099"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79" name="Google Shape;179;p11"/>
            <p:cNvCxnSpPr/>
            <p:nvPr/>
          </p:nvCxnSpPr>
          <p:spPr>
            <a:xfrm>
              <a:off x="4655896"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80" name="Google Shape;180;p11"/>
            <p:cNvCxnSpPr/>
            <p:nvPr/>
          </p:nvCxnSpPr>
          <p:spPr>
            <a:xfrm>
              <a:off x="5452219"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81" name="Google Shape;181;p11"/>
            <p:cNvCxnSpPr/>
            <p:nvPr/>
          </p:nvCxnSpPr>
          <p:spPr>
            <a:xfrm>
              <a:off x="6234858"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82" name="Google Shape;182;p11"/>
            <p:cNvCxnSpPr/>
            <p:nvPr/>
          </p:nvCxnSpPr>
          <p:spPr>
            <a:xfrm>
              <a:off x="7031181"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83" name="Google Shape;183;p11"/>
            <p:cNvCxnSpPr/>
            <p:nvPr/>
          </p:nvCxnSpPr>
          <p:spPr>
            <a:xfrm>
              <a:off x="7813820"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84" name="Google Shape;184;p11"/>
            <p:cNvCxnSpPr/>
            <p:nvPr/>
          </p:nvCxnSpPr>
          <p:spPr>
            <a:xfrm>
              <a:off x="8610143" y="2488864"/>
              <a:ext cx="615310" cy="0"/>
            </a:xfrm>
            <a:prstGeom prst="straightConnector1">
              <a:avLst/>
            </a:prstGeom>
            <a:noFill/>
            <a:ln w="9525" cap="flat" cmpd="sng">
              <a:solidFill>
                <a:schemeClr val="lt1"/>
              </a:solidFill>
              <a:prstDash val="solid"/>
              <a:miter lim="800000"/>
              <a:headEnd type="none" w="sm" len="sm"/>
              <a:tailEnd type="none" w="sm" len="sm"/>
            </a:ln>
          </p:spPr>
        </p:cxnSp>
        <p:cxnSp>
          <p:nvCxnSpPr>
            <p:cNvPr id="185" name="Google Shape;185;p11"/>
            <p:cNvCxnSpPr/>
            <p:nvPr/>
          </p:nvCxnSpPr>
          <p:spPr>
            <a:xfrm>
              <a:off x="9399625" y="2488864"/>
              <a:ext cx="615310" cy="0"/>
            </a:xfrm>
            <a:prstGeom prst="straightConnector1">
              <a:avLst/>
            </a:prstGeom>
            <a:noFill/>
            <a:ln w="9525" cap="flat" cmpd="sng">
              <a:solidFill>
                <a:schemeClr val="lt1"/>
              </a:solidFill>
              <a:prstDash val="solid"/>
              <a:miter lim="800000"/>
              <a:headEnd type="none" w="sm" len="sm"/>
              <a:tailEnd type="none" w="sm" len="sm"/>
            </a:ln>
          </p:spPr>
        </p:cxnSp>
      </p:grpSp>
      <p:sp>
        <p:nvSpPr>
          <p:cNvPr id="186" name="Google Shape;186;p11"/>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1"/>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11"/>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eet The Team 4-Up">
  <p:cSld name="Meet The Team 4-Up">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2">
            <a:alphaModFix/>
          </a:blip>
          <a:srcRect/>
          <a:stretch/>
        </p:blipFill>
        <p:spPr>
          <a:xfrm>
            <a:off x="0" y="-1"/>
            <a:ext cx="12205220" cy="6858001"/>
          </a:xfrm>
          <a:prstGeom prst="rect">
            <a:avLst/>
          </a:prstGeom>
          <a:noFill/>
          <a:ln>
            <a:noFill/>
          </a:ln>
        </p:spPr>
      </p:pic>
      <p:sp>
        <p:nvSpPr>
          <p:cNvPr id="191" name="Google Shape;191;p12"/>
          <p:cNvSpPr txBox="1">
            <a:spLocks noGrp="1"/>
          </p:cNvSpPr>
          <p:nvPr>
            <p:ph type="title"/>
          </p:nvPr>
        </p:nvSpPr>
        <p:spPr>
          <a:xfrm>
            <a:off x="655858" y="2433312"/>
            <a:ext cx="1939480" cy="211550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2" name="Google Shape;192;p12"/>
          <p:cNvSpPr>
            <a:spLocks noGrp="1"/>
          </p:cNvSpPr>
          <p:nvPr>
            <p:ph type="pic" idx="2"/>
          </p:nvPr>
        </p:nvSpPr>
        <p:spPr>
          <a:xfrm>
            <a:off x="3088220" y="2599422"/>
            <a:ext cx="1502806" cy="1502805"/>
          </a:xfrm>
          <a:prstGeom prst="ellipse">
            <a:avLst/>
          </a:prstGeom>
          <a:noFill/>
          <a:ln>
            <a:noFill/>
          </a:ln>
        </p:spPr>
        <p:txBody>
          <a:bodyPr/>
          <a:lstStyle/>
          <a:p>
            <a:endParaRPr lang="en-US"/>
          </a:p>
        </p:txBody>
      </p:sp>
      <p:sp>
        <p:nvSpPr>
          <p:cNvPr id="193" name="Google Shape;193;p12"/>
          <p:cNvSpPr>
            <a:spLocks noGrp="1"/>
          </p:cNvSpPr>
          <p:nvPr>
            <p:ph type="pic" idx="3"/>
          </p:nvPr>
        </p:nvSpPr>
        <p:spPr>
          <a:xfrm>
            <a:off x="5190425" y="2599420"/>
            <a:ext cx="1502806" cy="1502805"/>
          </a:xfrm>
          <a:prstGeom prst="ellipse">
            <a:avLst/>
          </a:prstGeom>
          <a:noFill/>
          <a:ln>
            <a:noFill/>
          </a:ln>
        </p:spPr>
        <p:txBody>
          <a:bodyPr/>
          <a:lstStyle/>
          <a:p>
            <a:endParaRPr lang="en-US"/>
          </a:p>
        </p:txBody>
      </p:sp>
      <p:sp>
        <p:nvSpPr>
          <p:cNvPr id="194" name="Google Shape;194;p12"/>
          <p:cNvSpPr>
            <a:spLocks noGrp="1"/>
          </p:cNvSpPr>
          <p:nvPr>
            <p:ph type="pic" idx="4"/>
          </p:nvPr>
        </p:nvSpPr>
        <p:spPr>
          <a:xfrm>
            <a:off x="7291629" y="2599420"/>
            <a:ext cx="1502806" cy="1502805"/>
          </a:xfrm>
          <a:prstGeom prst="ellipse">
            <a:avLst/>
          </a:prstGeom>
          <a:noFill/>
          <a:ln>
            <a:noFill/>
          </a:ln>
        </p:spPr>
        <p:txBody>
          <a:bodyPr/>
          <a:lstStyle/>
          <a:p>
            <a:endParaRPr lang="en-US"/>
          </a:p>
        </p:txBody>
      </p:sp>
      <p:sp>
        <p:nvSpPr>
          <p:cNvPr id="195" name="Google Shape;195;p12"/>
          <p:cNvSpPr>
            <a:spLocks noGrp="1"/>
          </p:cNvSpPr>
          <p:nvPr>
            <p:ph type="pic" idx="5"/>
          </p:nvPr>
        </p:nvSpPr>
        <p:spPr>
          <a:xfrm>
            <a:off x="9387443" y="2599420"/>
            <a:ext cx="1502806" cy="1502805"/>
          </a:xfrm>
          <a:prstGeom prst="ellipse">
            <a:avLst/>
          </a:prstGeom>
          <a:noFill/>
          <a:ln>
            <a:noFill/>
          </a:ln>
        </p:spPr>
        <p:txBody>
          <a:bodyPr/>
          <a:lstStyle/>
          <a:p>
            <a:endParaRPr lang="en-US"/>
          </a:p>
        </p:txBody>
      </p:sp>
      <p:sp>
        <p:nvSpPr>
          <p:cNvPr id="196" name="Google Shape;196;p12"/>
          <p:cNvSpPr/>
          <p:nvPr/>
        </p:nvSpPr>
        <p:spPr>
          <a:xfrm>
            <a:off x="2975041" y="2486242"/>
            <a:ext cx="1729165" cy="1729165"/>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12"/>
          <p:cNvSpPr/>
          <p:nvPr/>
        </p:nvSpPr>
        <p:spPr>
          <a:xfrm>
            <a:off x="5077246" y="2486240"/>
            <a:ext cx="1729165" cy="1729165"/>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12"/>
          <p:cNvSpPr/>
          <p:nvPr/>
        </p:nvSpPr>
        <p:spPr>
          <a:xfrm>
            <a:off x="7178450" y="2486240"/>
            <a:ext cx="1729165" cy="1729165"/>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12"/>
          <p:cNvSpPr/>
          <p:nvPr/>
        </p:nvSpPr>
        <p:spPr>
          <a:xfrm>
            <a:off x="9274264" y="2486240"/>
            <a:ext cx="1729165" cy="1729165"/>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2"/>
          <p:cNvSpPr txBox="1">
            <a:spLocks noGrp="1"/>
          </p:cNvSpPr>
          <p:nvPr>
            <p:ph type="body" idx="1"/>
          </p:nvPr>
        </p:nvSpPr>
        <p:spPr>
          <a:xfrm>
            <a:off x="2796727" y="4435583"/>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1" name="Google Shape;201;p12"/>
          <p:cNvSpPr txBox="1">
            <a:spLocks noGrp="1"/>
          </p:cNvSpPr>
          <p:nvPr>
            <p:ph type="body" idx="6"/>
          </p:nvPr>
        </p:nvSpPr>
        <p:spPr>
          <a:xfrm>
            <a:off x="2896865" y="4661551"/>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2" name="Google Shape;202;p12"/>
          <p:cNvSpPr txBox="1">
            <a:spLocks noGrp="1"/>
          </p:cNvSpPr>
          <p:nvPr>
            <p:ph type="body" idx="7"/>
          </p:nvPr>
        </p:nvSpPr>
        <p:spPr>
          <a:xfrm>
            <a:off x="4898932" y="4435583"/>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3" name="Google Shape;203;p12"/>
          <p:cNvSpPr txBox="1">
            <a:spLocks noGrp="1"/>
          </p:cNvSpPr>
          <p:nvPr>
            <p:ph type="body" idx="8"/>
          </p:nvPr>
        </p:nvSpPr>
        <p:spPr>
          <a:xfrm>
            <a:off x="4999070" y="4661551"/>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4" name="Google Shape;204;p12"/>
          <p:cNvSpPr txBox="1">
            <a:spLocks noGrp="1"/>
          </p:cNvSpPr>
          <p:nvPr>
            <p:ph type="body" idx="9"/>
          </p:nvPr>
        </p:nvSpPr>
        <p:spPr>
          <a:xfrm>
            <a:off x="7000136" y="4435751"/>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Google Shape;205;p12"/>
          <p:cNvSpPr txBox="1">
            <a:spLocks noGrp="1"/>
          </p:cNvSpPr>
          <p:nvPr>
            <p:ph type="body" idx="13"/>
          </p:nvPr>
        </p:nvSpPr>
        <p:spPr>
          <a:xfrm>
            <a:off x="7100274" y="4661551"/>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6" name="Google Shape;206;p12"/>
          <p:cNvSpPr txBox="1">
            <a:spLocks noGrp="1"/>
          </p:cNvSpPr>
          <p:nvPr>
            <p:ph type="body" idx="14"/>
          </p:nvPr>
        </p:nvSpPr>
        <p:spPr>
          <a:xfrm>
            <a:off x="9095950" y="4435583"/>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7" name="Google Shape;207;p12"/>
          <p:cNvSpPr txBox="1">
            <a:spLocks noGrp="1"/>
          </p:cNvSpPr>
          <p:nvPr>
            <p:ph type="body" idx="15"/>
          </p:nvPr>
        </p:nvSpPr>
        <p:spPr>
          <a:xfrm>
            <a:off x="9196088" y="4661551"/>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8" name="Google Shape;208;p12"/>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12"/>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p12"/>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11"/>
        <p:cNvGrpSpPr/>
        <p:nvPr/>
      </p:nvGrpSpPr>
      <p:grpSpPr>
        <a:xfrm>
          <a:off x="0" y="0"/>
          <a:ext cx="0" cy="0"/>
          <a:chOff x="0" y="0"/>
          <a:chExt cx="0" cy="0"/>
        </a:xfrm>
      </p:grpSpPr>
      <p:pic>
        <p:nvPicPr>
          <p:cNvPr id="212" name="Google Shape;212;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3" name="Google Shape;213;p13"/>
          <p:cNvSpPr txBox="1">
            <a:spLocks noGrp="1"/>
          </p:cNvSpPr>
          <p:nvPr>
            <p:ph type="title"/>
          </p:nvPr>
        </p:nvSpPr>
        <p:spPr>
          <a:xfrm>
            <a:off x="1026850" y="563671"/>
            <a:ext cx="4989629" cy="238777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accent6"/>
              </a:buClr>
              <a:buSzPts val="4800"/>
              <a:buFont typeface="Century Gothic"/>
              <a:buNone/>
              <a:defRPr sz="4800" b="1" i="0" u="none" strike="noStrike" cap="none">
                <a:solidFill>
                  <a:schemeClr val="accent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13"/>
          <p:cNvSpPr txBox="1">
            <a:spLocks noGrp="1"/>
          </p:cNvSpPr>
          <p:nvPr>
            <p:ph type="body" idx="1"/>
          </p:nvPr>
        </p:nvSpPr>
        <p:spPr>
          <a:xfrm>
            <a:off x="1026852" y="3531676"/>
            <a:ext cx="4989628" cy="175657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5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5" name="Google Shape;215;p13"/>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3"/>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13"/>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accent1"/>
        </a:solidFill>
        <a:effectLst/>
      </p:bgPr>
    </p:bg>
    <p:spTree>
      <p:nvGrpSpPr>
        <p:cNvPr id="1" name="Shape 218"/>
        <p:cNvGrpSpPr/>
        <p:nvPr/>
      </p:nvGrpSpPr>
      <p:grpSpPr>
        <a:xfrm>
          <a:off x="0" y="0"/>
          <a:ext cx="0" cy="0"/>
          <a:chOff x="0" y="0"/>
          <a:chExt cx="0" cy="0"/>
        </a:xfrm>
      </p:grpSpPr>
      <p:pic>
        <p:nvPicPr>
          <p:cNvPr id="219" name="Google Shape;219;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0" name="Google Shape;220;p14"/>
          <p:cNvSpPr txBox="1">
            <a:spLocks noGrp="1"/>
          </p:cNvSpPr>
          <p:nvPr>
            <p:ph type="title"/>
          </p:nvPr>
        </p:nvSpPr>
        <p:spPr>
          <a:xfrm>
            <a:off x="825674" y="1327759"/>
            <a:ext cx="4989628" cy="19295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6"/>
              </a:buClr>
              <a:buSzPts val="4800"/>
              <a:buFont typeface="Century Gothic"/>
              <a:buNone/>
              <a:defRPr sz="4800" b="1" i="0" u="none" strike="noStrike" cap="none">
                <a:solidFill>
                  <a:schemeClr val="accent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1" name="Google Shape;221;p14"/>
          <p:cNvSpPr txBox="1">
            <a:spLocks noGrp="1"/>
          </p:cNvSpPr>
          <p:nvPr>
            <p:ph type="body" idx="1"/>
          </p:nvPr>
        </p:nvSpPr>
        <p:spPr>
          <a:xfrm>
            <a:off x="838934" y="3257264"/>
            <a:ext cx="4989628" cy="8160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rket Opportunity Comparison">
  <p:cSld name="Market Opportunity Comparison">
    <p:spTree>
      <p:nvGrpSpPr>
        <p:cNvPr id="1" name="Shape 225"/>
        <p:cNvGrpSpPr/>
        <p:nvPr/>
      </p:nvGrpSpPr>
      <p:grpSpPr>
        <a:xfrm>
          <a:off x="0" y="0"/>
          <a:ext cx="0" cy="0"/>
          <a:chOff x="0" y="0"/>
          <a:chExt cx="0" cy="0"/>
        </a:xfrm>
      </p:grpSpPr>
      <p:pic>
        <p:nvPicPr>
          <p:cNvPr id="226" name="Google Shape;226;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7" name="Google Shape;227;p16"/>
          <p:cNvSpPr txBox="1">
            <a:spLocks noGrp="1"/>
          </p:cNvSpPr>
          <p:nvPr>
            <p:ph type="title"/>
          </p:nvPr>
        </p:nvSpPr>
        <p:spPr>
          <a:xfrm>
            <a:off x="5029799" y="1377876"/>
            <a:ext cx="5097428" cy="918377"/>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16"/>
          <p:cNvSpPr txBox="1">
            <a:spLocks noGrp="1"/>
          </p:cNvSpPr>
          <p:nvPr>
            <p:ph type="body" idx="1"/>
          </p:nvPr>
        </p:nvSpPr>
        <p:spPr>
          <a:xfrm>
            <a:off x="2535012" y="2724048"/>
            <a:ext cx="1786461" cy="107234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6"/>
              </a:buClr>
              <a:buSzPts val="5400"/>
              <a:buFont typeface="Arial"/>
              <a:buNone/>
              <a:defRPr sz="54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9" name="Google Shape;229;p16"/>
          <p:cNvSpPr txBox="1">
            <a:spLocks noGrp="1"/>
          </p:cNvSpPr>
          <p:nvPr>
            <p:ph type="body" idx="2"/>
          </p:nvPr>
        </p:nvSpPr>
        <p:spPr>
          <a:xfrm>
            <a:off x="4267209" y="2930881"/>
            <a:ext cx="3639904" cy="3877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0" name="Google Shape;230;p16"/>
          <p:cNvSpPr txBox="1">
            <a:spLocks noGrp="1"/>
          </p:cNvSpPr>
          <p:nvPr>
            <p:ph type="body" idx="3"/>
          </p:nvPr>
        </p:nvSpPr>
        <p:spPr>
          <a:xfrm>
            <a:off x="4267209" y="3282057"/>
            <a:ext cx="3639904" cy="4817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1" name="Google Shape;231;p16"/>
          <p:cNvSpPr txBox="1">
            <a:spLocks noGrp="1"/>
          </p:cNvSpPr>
          <p:nvPr>
            <p:ph type="body" idx="4"/>
          </p:nvPr>
        </p:nvSpPr>
        <p:spPr>
          <a:xfrm>
            <a:off x="2535012" y="3882118"/>
            <a:ext cx="1786461" cy="107234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6"/>
              </a:buClr>
              <a:buSzPts val="5400"/>
              <a:buFont typeface="Arial"/>
              <a:buNone/>
              <a:defRPr sz="54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2" name="Google Shape;232;p16"/>
          <p:cNvSpPr txBox="1">
            <a:spLocks noGrp="1"/>
          </p:cNvSpPr>
          <p:nvPr>
            <p:ph type="body" idx="5"/>
          </p:nvPr>
        </p:nvSpPr>
        <p:spPr>
          <a:xfrm>
            <a:off x="4267209" y="4097257"/>
            <a:ext cx="3639905" cy="3877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3" name="Google Shape;233;p16"/>
          <p:cNvSpPr txBox="1">
            <a:spLocks noGrp="1"/>
          </p:cNvSpPr>
          <p:nvPr>
            <p:ph type="body" idx="6"/>
          </p:nvPr>
        </p:nvSpPr>
        <p:spPr>
          <a:xfrm>
            <a:off x="4267209" y="4448433"/>
            <a:ext cx="3639905" cy="4817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4" name="Google Shape;234;p16"/>
          <p:cNvSpPr txBox="1">
            <a:spLocks noGrp="1"/>
          </p:cNvSpPr>
          <p:nvPr>
            <p:ph type="body" idx="7"/>
          </p:nvPr>
        </p:nvSpPr>
        <p:spPr>
          <a:xfrm>
            <a:off x="2535012" y="5046627"/>
            <a:ext cx="1786461" cy="107234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6"/>
              </a:buClr>
              <a:buSzPts val="5400"/>
              <a:buFont typeface="Arial"/>
              <a:buNone/>
              <a:defRPr sz="54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5" name="Google Shape;235;p16"/>
          <p:cNvSpPr txBox="1">
            <a:spLocks noGrp="1"/>
          </p:cNvSpPr>
          <p:nvPr>
            <p:ph type="body" idx="8"/>
          </p:nvPr>
        </p:nvSpPr>
        <p:spPr>
          <a:xfrm>
            <a:off x="4258730" y="5267189"/>
            <a:ext cx="3639905" cy="3877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6" name="Google Shape;236;p16"/>
          <p:cNvSpPr txBox="1">
            <a:spLocks noGrp="1"/>
          </p:cNvSpPr>
          <p:nvPr>
            <p:ph type="body" idx="9"/>
          </p:nvPr>
        </p:nvSpPr>
        <p:spPr>
          <a:xfrm>
            <a:off x="4258730" y="5618365"/>
            <a:ext cx="3639905" cy="4817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7" name="Google Shape;237;p16"/>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16"/>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16"/>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r Competition">
  <p:cSld name="Our Competition">
    <p:spTree>
      <p:nvGrpSpPr>
        <p:cNvPr id="1" name="Shape 240"/>
        <p:cNvGrpSpPr/>
        <p:nvPr/>
      </p:nvGrpSpPr>
      <p:grpSpPr>
        <a:xfrm>
          <a:off x="0" y="0"/>
          <a:ext cx="0" cy="0"/>
          <a:chOff x="0" y="0"/>
          <a:chExt cx="0" cy="0"/>
        </a:xfrm>
      </p:grpSpPr>
      <p:pic>
        <p:nvPicPr>
          <p:cNvPr id="241" name="Google Shape;241;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2" name="Google Shape;242;p17"/>
          <p:cNvSpPr txBox="1">
            <a:spLocks noGrp="1"/>
          </p:cNvSpPr>
          <p:nvPr>
            <p:ph type="title"/>
          </p:nvPr>
        </p:nvSpPr>
        <p:spPr>
          <a:xfrm>
            <a:off x="2434082" y="2232234"/>
            <a:ext cx="7323836" cy="74375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3" name="Google Shape;243;p17"/>
          <p:cNvSpPr txBox="1">
            <a:spLocks noGrp="1"/>
          </p:cNvSpPr>
          <p:nvPr>
            <p:ph type="body" idx="1"/>
          </p:nvPr>
        </p:nvSpPr>
        <p:spPr>
          <a:xfrm>
            <a:off x="1469369" y="3317783"/>
            <a:ext cx="4172533" cy="27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4" name="Google Shape;244;p17"/>
          <p:cNvSpPr txBox="1">
            <a:spLocks noGrp="1"/>
          </p:cNvSpPr>
          <p:nvPr>
            <p:ph type="body" idx="2"/>
          </p:nvPr>
        </p:nvSpPr>
        <p:spPr>
          <a:xfrm>
            <a:off x="1469369" y="3651424"/>
            <a:ext cx="4172533" cy="23296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accent6"/>
              </a:buClr>
              <a:buSzPts val="1400"/>
              <a:buFont typeface="Courier New"/>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5" name="Google Shape;245;p17"/>
          <p:cNvSpPr txBox="1">
            <a:spLocks noGrp="1"/>
          </p:cNvSpPr>
          <p:nvPr>
            <p:ph type="body" idx="3"/>
          </p:nvPr>
        </p:nvSpPr>
        <p:spPr>
          <a:xfrm>
            <a:off x="6672448" y="3317783"/>
            <a:ext cx="4172533" cy="27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6" name="Google Shape;246;p17"/>
          <p:cNvSpPr txBox="1">
            <a:spLocks noGrp="1"/>
          </p:cNvSpPr>
          <p:nvPr>
            <p:ph type="body" idx="4"/>
          </p:nvPr>
        </p:nvSpPr>
        <p:spPr>
          <a:xfrm>
            <a:off x="6672448" y="3651424"/>
            <a:ext cx="4172533" cy="23296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accent6"/>
              </a:buClr>
              <a:buSzPts val="1400"/>
              <a:buFont typeface="Courier New"/>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7" name="Google Shape;247;p17"/>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7"/>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9" name="Google Shape;249;p17"/>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Competition v2">
  <p:cSld name="Our Competition v2">
    <p:spTree>
      <p:nvGrpSpPr>
        <p:cNvPr id="1" name="Shape 250"/>
        <p:cNvGrpSpPr/>
        <p:nvPr/>
      </p:nvGrpSpPr>
      <p:grpSpPr>
        <a:xfrm>
          <a:off x="0" y="0"/>
          <a:ext cx="0" cy="0"/>
          <a:chOff x="0" y="0"/>
          <a:chExt cx="0" cy="0"/>
        </a:xfrm>
      </p:grpSpPr>
      <p:pic>
        <p:nvPicPr>
          <p:cNvPr id="251" name="Google Shape;251;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2" name="Google Shape;252;p18"/>
          <p:cNvSpPr txBox="1">
            <a:spLocks noGrp="1"/>
          </p:cNvSpPr>
          <p:nvPr>
            <p:ph type="title"/>
          </p:nvPr>
        </p:nvSpPr>
        <p:spPr>
          <a:xfrm>
            <a:off x="614107" y="501519"/>
            <a:ext cx="10515600" cy="492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3" name="Google Shape;253;p18"/>
          <p:cNvSpPr txBox="1">
            <a:spLocks noGrp="1"/>
          </p:cNvSpPr>
          <p:nvPr>
            <p:ph type="body" idx="1"/>
          </p:nvPr>
        </p:nvSpPr>
        <p:spPr>
          <a:xfrm>
            <a:off x="3927206" y="1599947"/>
            <a:ext cx="1706965"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000"/>
              <a:buFont typeface="Arial"/>
              <a:buNone/>
              <a:defRPr sz="10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4" name="Google Shape;254;p18"/>
          <p:cNvSpPr txBox="1">
            <a:spLocks noGrp="1"/>
          </p:cNvSpPr>
          <p:nvPr>
            <p:ph type="body" idx="2"/>
          </p:nvPr>
        </p:nvSpPr>
        <p:spPr>
          <a:xfrm>
            <a:off x="2423421" y="2378452"/>
            <a:ext cx="1183179"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3"/>
              </a:buClr>
              <a:buSzPts val="1800"/>
              <a:buFont typeface="Arial"/>
              <a:buNone/>
              <a:defRPr sz="1800" b="1" i="0" u="none" strike="noStrike" cap="none">
                <a:solidFill>
                  <a:schemeClr val="accent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5" name="Google Shape;255;p18"/>
          <p:cNvSpPr txBox="1">
            <a:spLocks noGrp="1"/>
          </p:cNvSpPr>
          <p:nvPr>
            <p:ph type="body" idx="3"/>
          </p:nvPr>
        </p:nvSpPr>
        <p:spPr>
          <a:xfrm>
            <a:off x="5443586" y="2129182"/>
            <a:ext cx="1706965" cy="10485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6" name="Google Shape;256;p18"/>
          <p:cNvSpPr txBox="1">
            <a:spLocks noGrp="1"/>
          </p:cNvSpPr>
          <p:nvPr>
            <p:ph type="body" idx="4"/>
          </p:nvPr>
        </p:nvSpPr>
        <p:spPr>
          <a:xfrm>
            <a:off x="1234399" y="3528829"/>
            <a:ext cx="1209143"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000"/>
              <a:buFont typeface="Arial"/>
              <a:buNone/>
              <a:defRPr sz="10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7" name="Google Shape;257;p18"/>
          <p:cNvSpPr txBox="1">
            <a:spLocks noGrp="1"/>
          </p:cNvSpPr>
          <p:nvPr>
            <p:ph type="body" idx="5"/>
          </p:nvPr>
        </p:nvSpPr>
        <p:spPr>
          <a:xfrm>
            <a:off x="7131018" y="3528829"/>
            <a:ext cx="1380681"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000"/>
              <a:buFont typeface="Arial"/>
              <a:buNone/>
              <a:defRPr sz="10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8" name="Google Shape;258;p18"/>
          <p:cNvSpPr txBox="1">
            <a:spLocks noGrp="1"/>
          </p:cNvSpPr>
          <p:nvPr>
            <p:ph type="body" idx="6"/>
          </p:nvPr>
        </p:nvSpPr>
        <p:spPr>
          <a:xfrm>
            <a:off x="1322436" y="4634331"/>
            <a:ext cx="1183179"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rgbClr val="A02AF9"/>
              </a:buClr>
              <a:buSzPts val="1800"/>
              <a:buFont typeface="Arial"/>
              <a:buNone/>
              <a:defRPr sz="1800" b="1" i="0" u="none" strike="noStrike" cap="none">
                <a:solidFill>
                  <a:srgbClr val="A02AF9"/>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9" name="Google Shape;259;p18"/>
          <p:cNvSpPr txBox="1">
            <a:spLocks noGrp="1"/>
          </p:cNvSpPr>
          <p:nvPr>
            <p:ph type="body" idx="7"/>
          </p:nvPr>
        </p:nvSpPr>
        <p:spPr>
          <a:xfrm>
            <a:off x="2859913" y="4459860"/>
            <a:ext cx="1183179"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5"/>
              </a:buClr>
              <a:buSzPts val="1800"/>
              <a:buFont typeface="Arial"/>
              <a:buNone/>
              <a:defRPr sz="1800" b="1" i="0" u="none" strike="noStrike" cap="none">
                <a:solidFill>
                  <a:schemeClr val="accent5"/>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0" name="Google Shape;260;p18"/>
          <p:cNvSpPr txBox="1">
            <a:spLocks noGrp="1"/>
          </p:cNvSpPr>
          <p:nvPr>
            <p:ph type="body" idx="8"/>
          </p:nvPr>
        </p:nvSpPr>
        <p:spPr>
          <a:xfrm>
            <a:off x="5237403" y="4321788"/>
            <a:ext cx="1183179"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rgbClr val="00AEC7"/>
              </a:buClr>
              <a:buSzPts val="1800"/>
              <a:buFont typeface="Arial"/>
              <a:buNone/>
              <a:defRPr sz="1800" b="1" i="0" u="none" strike="noStrike" cap="none">
                <a:solidFill>
                  <a:srgbClr val="00AEC7"/>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1" name="Google Shape;261;p18"/>
          <p:cNvSpPr txBox="1">
            <a:spLocks noGrp="1"/>
          </p:cNvSpPr>
          <p:nvPr>
            <p:ph type="body" idx="9"/>
          </p:nvPr>
        </p:nvSpPr>
        <p:spPr>
          <a:xfrm>
            <a:off x="3927206" y="5468790"/>
            <a:ext cx="1706965"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000"/>
              <a:buFont typeface="Arial"/>
              <a:buNone/>
              <a:defRPr sz="10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2" name="Google Shape;262;p18"/>
          <p:cNvSpPr txBox="1">
            <a:spLocks noGrp="1"/>
          </p:cNvSpPr>
          <p:nvPr>
            <p:ph type="body" idx="13"/>
          </p:nvPr>
        </p:nvSpPr>
        <p:spPr>
          <a:xfrm>
            <a:off x="6486546" y="5195673"/>
            <a:ext cx="1183179" cy="49202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rgbClr val="BFBFBF"/>
              </a:buClr>
              <a:buSzPts val="1800"/>
              <a:buFont typeface="Arial"/>
              <a:buNone/>
              <a:defRPr sz="1800" b="1" i="0" u="none" strike="noStrike" cap="none">
                <a:solidFill>
                  <a:srgbClr val="BFBFB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63" name="Google Shape;263;p18"/>
          <p:cNvCxnSpPr/>
          <p:nvPr/>
        </p:nvCxnSpPr>
        <p:spPr>
          <a:xfrm>
            <a:off x="2447369" y="3774842"/>
            <a:ext cx="4683649" cy="0"/>
          </a:xfrm>
          <a:prstGeom prst="straightConnector1">
            <a:avLst/>
          </a:prstGeom>
          <a:noFill/>
          <a:ln w="9525" cap="flat" cmpd="sng">
            <a:solidFill>
              <a:schemeClr val="accent6"/>
            </a:solidFill>
            <a:prstDash val="solid"/>
            <a:miter lim="800000"/>
            <a:headEnd type="none" w="sm" len="sm"/>
            <a:tailEnd type="none" w="sm" len="sm"/>
          </a:ln>
        </p:spPr>
      </p:cxnSp>
      <p:cxnSp>
        <p:nvCxnSpPr>
          <p:cNvPr id="264" name="Google Shape;264;p18"/>
          <p:cNvCxnSpPr/>
          <p:nvPr/>
        </p:nvCxnSpPr>
        <p:spPr>
          <a:xfrm rot="10800000" flipH="1">
            <a:off x="4780689" y="2091972"/>
            <a:ext cx="4678" cy="3376818"/>
          </a:xfrm>
          <a:prstGeom prst="straightConnector1">
            <a:avLst/>
          </a:prstGeom>
          <a:noFill/>
          <a:ln w="9525" cap="flat" cmpd="sng">
            <a:solidFill>
              <a:schemeClr val="accent6"/>
            </a:solidFill>
            <a:prstDash val="solid"/>
            <a:miter lim="800000"/>
            <a:headEnd type="none" w="sm" len="sm"/>
            <a:tailEnd type="none" w="sm" len="sm"/>
          </a:ln>
        </p:spPr>
      </p:cxnSp>
      <p:sp>
        <p:nvSpPr>
          <p:cNvPr id="265" name="Google Shape;265;p18"/>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18"/>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1"/>
                </a:solidFill>
                <a:latin typeface="Arial"/>
                <a:ea typeface="Arial"/>
                <a:cs typeface="Arial"/>
                <a:sym typeface="Arial"/>
              </a:defRPr>
            </a:lvl1pPr>
            <a:lvl2pPr marL="0" marR="0" lvl="1" indent="0" algn="r">
              <a:spcBef>
                <a:spcPts val="0"/>
              </a:spcBef>
              <a:buNone/>
              <a:defRPr sz="1600">
                <a:solidFill>
                  <a:schemeClr val="accent1"/>
                </a:solidFill>
                <a:latin typeface="Arial"/>
                <a:ea typeface="Arial"/>
                <a:cs typeface="Arial"/>
                <a:sym typeface="Arial"/>
              </a:defRPr>
            </a:lvl2pPr>
            <a:lvl3pPr marL="0" marR="0" lvl="2" indent="0" algn="r">
              <a:spcBef>
                <a:spcPts val="0"/>
              </a:spcBef>
              <a:buNone/>
              <a:defRPr sz="1600">
                <a:solidFill>
                  <a:schemeClr val="accent1"/>
                </a:solidFill>
                <a:latin typeface="Arial"/>
                <a:ea typeface="Arial"/>
                <a:cs typeface="Arial"/>
                <a:sym typeface="Arial"/>
              </a:defRPr>
            </a:lvl3pPr>
            <a:lvl4pPr marL="0" marR="0" lvl="3" indent="0" algn="r">
              <a:spcBef>
                <a:spcPts val="0"/>
              </a:spcBef>
              <a:buNone/>
              <a:defRPr sz="1600">
                <a:solidFill>
                  <a:schemeClr val="accent1"/>
                </a:solidFill>
                <a:latin typeface="Arial"/>
                <a:ea typeface="Arial"/>
                <a:cs typeface="Arial"/>
                <a:sym typeface="Arial"/>
              </a:defRPr>
            </a:lvl4pPr>
            <a:lvl5pPr marL="0" marR="0" lvl="4" indent="0" algn="r">
              <a:spcBef>
                <a:spcPts val="0"/>
              </a:spcBef>
              <a:buNone/>
              <a:defRPr sz="1600">
                <a:solidFill>
                  <a:schemeClr val="accent1"/>
                </a:solidFill>
                <a:latin typeface="Arial"/>
                <a:ea typeface="Arial"/>
                <a:cs typeface="Arial"/>
                <a:sym typeface="Arial"/>
              </a:defRPr>
            </a:lvl5pPr>
            <a:lvl6pPr marL="0" marR="0" lvl="5" indent="0" algn="r">
              <a:spcBef>
                <a:spcPts val="0"/>
              </a:spcBef>
              <a:buNone/>
              <a:defRPr sz="1600">
                <a:solidFill>
                  <a:schemeClr val="accent1"/>
                </a:solidFill>
                <a:latin typeface="Arial"/>
                <a:ea typeface="Arial"/>
                <a:cs typeface="Arial"/>
                <a:sym typeface="Arial"/>
              </a:defRPr>
            </a:lvl6pPr>
            <a:lvl7pPr marL="0" marR="0" lvl="6" indent="0" algn="r">
              <a:spcBef>
                <a:spcPts val="0"/>
              </a:spcBef>
              <a:buNone/>
              <a:defRPr sz="1600">
                <a:solidFill>
                  <a:schemeClr val="accent1"/>
                </a:solidFill>
                <a:latin typeface="Arial"/>
                <a:ea typeface="Arial"/>
                <a:cs typeface="Arial"/>
                <a:sym typeface="Arial"/>
              </a:defRPr>
            </a:lvl7pPr>
            <a:lvl8pPr marL="0" marR="0" lvl="7" indent="0" algn="r">
              <a:spcBef>
                <a:spcPts val="0"/>
              </a:spcBef>
              <a:buNone/>
              <a:defRPr sz="1600">
                <a:solidFill>
                  <a:schemeClr val="accent1"/>
                </a:solidFill>
                <a:latin typeface="Arial"/>
                <a:ea typeface="Arial"/>
                <a:cs typeface="Arial"/>
                <a:sym typeface="Arial"/>
              </a:defRPr>
            </a:lvl8pPr>
            <a:lvl9pPr marL="0" marR="0" lvl="8" indent="0" algn="r">
              <a:spcBef>
                <a:spcPts val="0"/>
              </a:spcBef>
              <a:buNone/>
              <a:defRPr sz="160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18"/>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ncials">
  <p:cSld name="Financials">
    <p:spTree>
      <p:nvGrpSpPr>
        <p:cNvPr id="1" name="Shape 268"/>
        <p:cNvGrpSpPr/>
        <p:nvPr/>
      </p:nvGrpSpPr>
      <p:grpSpPr>
        <a:xfrm>
          <a:off x="0" y="0"/>
          <a:ext cx="0" cy="0"/>
          <a:chOff x="0" y="0"/>
          <a:chExt cx="0" cy="0"/>
        </a:xfrm>
      </p:grpSpPr>
      <p:pic>
        <p:nvPicPr>
          <p:cNvPr id="269" name="Google Shape;269;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0" name="Google Shape;270;p19"/>
          <p:cNvSpPr txBox="1">
            <a:spLocks noGrp="1"/>
          </p:cNvSpPr>
          <p:nvPr>
            <p:ph type="title"/>
          </p:nvPr>
        </p:nvSpPr>
        <p:spPr>
          <a:xfrm>
            <a:off x="692949" y="527542"/>
            <a:ext cx="6922876" cy="6878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19"/>
          <p:cNvSpPr txBox="1">
            <a:spLocks noGrp="1"/>
          </p:cNvSpPr>
          <p:nvPr>
            <p:ph type="body" idx="1"/>
          </p:nvPr>
        </p:nvSpPr>
        <p:spPr>
          <a:xfrm>
            <a:off x="693738" y="1128713"/>
            <a:ext cx="7654925" cy="50688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2" name="Google Shape;272;p19"/>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19"/>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1"/>
                </a:solidFill>
                <a:latin typeface="Arial"/>
                <a:ea typeface="Arial"/>
                <a:cs typeface="Arial"/>
                <a:sym typeface="Arial"/>
              </a:defRPr>
            </a:lvl1pPr>
            <a:lvl2pPr marL="0" marR="0" lvl="1" indent="0" algn="r">
              <a:spcBef>
                <a:spcPts val="0"/>
              </a:spcBef>
              <a:buNone/>
              <a:defRPr sz="1600">
                <a:solidFill>
                  <a:schemeClr val="accent1"/>
                </a:solidFill>
                <a:latin typeface="Arial"/>
                <a:ea typeface="Arial"/>
                <a:cs typeface="Arial"/>
                <a:sym typeface="Arial"/>
              </a:defRPr>
            </a:lvl2pPr>
            <a:lvl3pPr marL="0" marR="0" lvl="2" indent="0" algn="r">
              <a:spcBef>
                <a:spcPts val="0"/>
              </a:spcBef>
              <a:buNone/>
              <a:defRPr sz="1600">
                <a:solidFill>
                  <a:schemeClr val="accent1"/>
                </a:solidFill>
                <a:latin typeface="Arial"/>
                <a:ea typeface="Arial"/>
                <a:cs typeface="Arial"/>
                <a:sym typeface="Arial"/>
              </a:defRPr>
            </a:lvl3pPr>
            <a:lvl4pPr marL="0" marR="0" lvl="3" indent="0" algn="r">
              <a:spcBef>
                <a:spcPts val="0"/>
              </a:spcBef>
              <a:buNone/>
              <a:defRPr sz="1600">
                <a:solidFill>
                  <a:schemeClr val="accent1"/>
                </a:solidFill>
                <a:latin typeface="Arial"/>
                <a:ea typeface="Arial"/>
                <a:cs typeface="Arial"/>
                <a:sym typeface="Arial"/>
              </a:defRPr>
            </a:lvl4pPr>
            <a:lvl5pPr marL="0" marR="0" lvl="4" indent="0" algn="r">
              <a:spcBef>
                <a:spcPts val="0"/>
              </a:spcBef>
              <a:buNone/>
              <a:defRPr sz="1600">
                <a:solidFill>
                  <a:schemeClr val="accent1"/>
                </a:solidFill>
                <a:latin typeface="Arial"/>
                <a:ea typeface="Arial"/>
                <a:cs typeface="Arial"/>
                <a:sym typeface="Arial"/>
              </a:defRPr>
            </a:lvl5pPr>
            <a:lvl6pPr marL="0" marR="0" lvl="5" indent="0" algn="r">
              <a:spcBef>
                <a:spcPts val="0"/>
              </a:spcBef>
              <a:buNone/>
              <a:defRPr sz="1600">
                <a:solidFill>
                  <a:schemeClr val="accent1"/>
                </a:solidFill>
                <a:latin typeface="Arial"/>
                <a:ea typeface="Arial"/>
                <a:cs typeface="Arial"/>
                <a:sym typeface="Arial"/>
              </a:defRPr>
            </a:lvl6pPr>
            <a:lvl7pPr marL="0" marR="0" lvl="6" indent="0" algn="r">
              <a:spcBef>
                <a:spcPts val="0"/>
              </a:spcBef>
              <a:buNone/>
              <a:defRPr sz="1600">
                <a:solidFill>
                  <a:schemeClr val="accent1"/>
                </a:solidFill>
                <a:latin typeface="Arial"/>
                <a:ea typeface="Arial"/>
                <a:cs typeface="Arial"/>
                <a:sym typeface="Arial"/>
              </a:defRPr>
            </a:lvl7pPr>
            <a:lvl8pPr marL="0" marR="0" lvl="7" indent="0" algn="r">
              <a:spcBef>
                <a:spcPts val="0"/>
              </a:spcBef>
              <a:buNone/>
              <a:defRPr sz="1600">
                <a:solidFill>
                  <a:schemeClr val="accent1"/>
                </a:solidFill>
                <a:latin typeface="Arial"/>
                <a:ea typeface="Arial"/>
                <a:cs typeface="Arial"/>
                <a:sym typeface="Arial"/>
              </a:defRPr>
            </a:lvl8pPr>
            <a:lvl9pPr marL="0" marR="0" lvl="8" indent="0" algn="r">
              <a:spcBef>
                <a:spcPts val="0"/>
              </a:spcBef>
              <a:buNone/>
              <a:defRPr sz="160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19"/>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8-Up">
  <p:cSld name="Meet The Team 8-Up">
    <p:spTree>
      <p:nvGrpSpPr>
        <p:cNvPr id="1" name="Shape 275"/>
        <p:cNvGrpSpPr/>
        <p:nvPr/>
      </p:nvGrpSpPr>
      <p:grpSpPr>
        <a:xfrm>
          <a:off x="0" y="0"/>
          <a:ext cx="0" cy="0"/>
          <a:chOff x="0" y="0"/>
          <a:chExt cx="0" cy="0"/>
        </a:xfrm>
      </p:grpSpPr>
      <p:pic>
        <p:nvPicPr>
          <p:cNvPr id="276" name="Google Shape;276;p20"/>
          <p:cNvPicPr preferRelativeResize="0"/>
          <p:nvPr/>
        </p:nvPicPr>
        <p:blipFill rotWithShape="1">
          <a:blip r:embed="rId2">
            <a:alphaModFix/>
          </a:blip>
          <a:srcRect/>
          <a:stretch/>
        </p:blipFill>
        <p:spPr>
          <a:xfrm>
            <a:off x="0" y="-1"/>
            <a:ext cx="12205220" cy="6858001"/>
          </a:xfrm>
          <a:prstGeom prst="rect">
            <a:avLst/>
          </a:prstGeom>
          <a:noFill/>
          <a:ln>
            <a:noFill/>
          </a:ln>
        </p:spPr>
      </p:pic>
      <p:sp>
        <p:nvSpPr>
          <p:cNvPr id="277" name="Google Shape;277;p20"/>
          <p:cNvSpPr txBox="1">
            <a:spLocks noGrp="1"/>
          </p:cNvSpPr>
          <p:nvPr>
            <p:ph type="title"/>
          </p:nvPr>
        </p:nvSpPr>
        <p:spPr>
          <a:xfrm>
            <a:off x="661216" y="2375820"/>
            <a:ext cx="1939480" cy="2218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8" name="Google Shape;278;p20"/>
          <p:cNvSpPr>
            <a:spLocks noGrp="1"/>
          </p:cNvSpPr>
          <p:nvPr>
            <p:ph type="pic" idx="2"/>
          </p:nvPr>
        </p:nvSpPr>
        <p:spPr>
          <a:xfrm>
            <a:off x="3136339" y="1326925"/>
            <a:ext cx="1391577" cy="1391576"/>
          </a:xfrm>
          <a:prstGeom prst="ellipse">
            <a:avLst/>
          </a:prstGeom>
          <a:noFill/>
          <a:ln>
            <a:noFill/>
          </a:ln>
        </p:spPr>
      </p:sp>
      <p:sp>
        <p:nvSpPr>
          <p:cNvPr id="279" name="Google Shape;279;p20"/>
          <p:cNvSpPr>
            <a:spLocks noGrp="1"/>
          </p:cNvSpPr>
          <p:nvPr>
            <p:ph type="pic" idx="3"/>
          </p:nvPr>
        </p:nvSpPr>
        <p:spPr>
          <a:xfrm>
            <a:off x="5209991" y="1326192"/>
            <a:ext cx="1391577" cy="1391576"/>
          </a:xfrm>
          <a:prstGeom prst="ellipse">
            <a:avLst/>
          </a:prstGeom>
          <a:noFill/>
          <a:ln>
            <a:noFill/>
          </a:ln>
        </p:spPr>
      </p:sp>
      <p:sp>
        <p:nvSpPr>
          <p:cNvPr id="280" name="Google Shape;280;p20"/>
          <p:cNvSpPr>
            <a:spLocks noGrp="1"/>
          </p:cNvSpPr>
          <p:nvPr>
            <p:ph type="pic" idx="4"/>
          </p:nvPr>
        </p:nvSpPr>
        <p:spPr>
          <a:xfrm>
            <a:off x="7305041" y="1335752"/>
            <a:ext cx="1391577" cy="1391576"/>
          </a:xfrm>
          <a:prstGeom prst="ellipse">
            <a:avLst/>
          </a:prstGeom>
          <a:noFill/>
          <a:ln>
            <a:noFill/>
          </a:ln>
        </p:spPr>
      </p:sp>
      <p:sp>
        <p:nvSpPr>
          <p:cNvPr id="281" name="Google Shape;281;p20"/>
          <p:cNvSpPr>
            <a:spLocks noGrp="1"/>
          </p:cNvSpPr>
          <p:nvPr>
            <p:ph type="pic" idx="5"/>
          </p:nvPr>
        </p:nvSpPr>
        <p:spPr>
          <a:xfrm>
            <a:off x="9384248" y="1326192"/>
            <a:ext cx="1391577" cy="1391576"/>
          </a:xfrm>
          <a:prstGeom prst="ellipse">
            <a:avLst/>
          </a:prstGeom>
          <a:noFill/>
          <a:ln>
            <a:noFill/>
          </a:ln>
        </p:spPr>
      </p:sp>
      <p:sp>
        <p:nvSpPr>
          <p:cNvPr id="282" name="Google Shape;282;p20"/>
          <p:cNvSpPr/>
          <p:nvPr/>
        </p:nvSpPr>
        <p:spPr>
          <a:xfrm>
            <a:off x="3031536" y="1222122"/>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20"/>
          <p:cNvSpPr txBox="1">
            <a:spLocks noGrp="1"/>
          </p:cNvSpPr>
          <p:nvPr>
            <p:ph type="body" idx="1"/>
          </p:nvPr>
        </p:nvSpPr>
        <p:spPr>
          <a:xfrm>
            <a:off x="2796727" y="2972370"/>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4" name="Google Shape;284;p20"/>
          <p:cNvSpPr txBox="1">
            <a:spLocks noGrp="1"/>
          </p:cNvSpPr>
          <p:nvPr>
            <p:ph type="body" idx="6"/>
          </p:nvPr>
        </p:nvSpPr>
        <p:spPr>
          <a:xfrm>
            <a:off x="2896865" y="3198338"/>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5" name="Google Shape;285;p20"/>
          <p:cNvSpPr txBox="1">
            <a:spLocks noGrp="1"/>
          </p:cNvSpPr>
          <p:nvPr>
            <p:ph type="body" idx="7"/>
          </p:nvPr>
        </p:nvSpPr>
        <p:spPr>
          <a:xfrm>
            <a:off x="4898932" y="2972370"/>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6" name="Google Shape;286;p20"/>
          <p:cNvSpPr txBox="1">
            <a:spLocks noGrp="1"/>
          </p:cNvSpPr>
          <p:nvPr>
            <p:ph type="body" idx="8"/>
          </p:nvPr>
        </p:nvSpPr>
        <p:spPr>
          <a:xfrm>
            <a:off x="4999070" y="3198338"/>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7" name="Google Shape;287;p20"/>
          <p:cNvSpPr txBox="1">
            <a:spLocks noGrp="1"/>
          </p:cNvSpPr>
          <p:nvPr>
            <p:ph type="body" idx="9"/>
          </p:nvPr>
        </p:nvSpPr>
        <p:spPr>
          <a:xfrm>
            <a:off x="7000136" y="2972538"/>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8" name="Google Shape;288;p20"/>
          <p:cNvSpPr txBox="1">
            <a:spLocks noGrp="1"/>
          </p:cNvSpPr>
          <p:nvPr>
            <p:ph type="body" idx="13"/>
          </p:nvPr>
        </p:nvSpPr>
        <p:spPr>
          <a:xfrm>
            <a:off x="7100274" y="3198338"/>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9" name="Google Shape;289;p20"/>
          <p:cNvSpPr txBox="1">
            <a:spLocks noGrp="1"/>
          </p:cNvSpPr>
          <p:nvPr>
            <p:ph type="body" idx="14"/>
          </p:nvPr>
        </p:nvSpPr>
        <p:spPr>
          <a:xfrm>
            <a:off x="9095950" y="2972370"/>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0" name="Google Shape;290;p20"/>
          <p:cNvSpPr txBox="1">
            <a:spLocks noGrp="1"/>
          </p:cNvSpPr>
          <p:nvPr>
            <p:ph type="body" idx="15"/>
          </p:nvPr>
        </p:nvSpPr>
        <p:spPr>
          <a:xfrm>
            <a:off x="9196088" y="3198338"/>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1" name="Google Shape;291;p20"/>
          <p:cNvSpPr>
            <a:spLocks noGrp="1"/>
          </p:cNvSpPr>
          <p:nvPr>
            <p:ph type="pic" idx="16"/>
          </p:nvPr>
        </p:nvSpPr>
        <p:spPr>
          <a:xfrm>
            <a:off x="3136338" y="3967833"/>
            <a:ext cx="1391577" cy="1391576"/>
          </a:xfrm>
          <a:prstGeom prst="ellipse">
            <a:avLst/>
          </a:prstGeom>
          <a:noFill/>
          <a:ln>
            <a:noFill/>
          </a:ln>
        </p:spPr>
      </p:sp>
      <p:sp>
        <p:nvSpPr>
          <p:cNvPr id="292" name="Google Shape;292;p20"/>
          <p:cNvSpPr>
            <a:spLocks noGrp="1"/>
          </p:cNvSpPr>
          <p:nvPr>
            <p:ph type="pic" idx="17"/>
          </p:nvPr>
        </p:nvSpPr>
        <p:spPr>
          <a:xfrm>
            <a:off x="5209990" y="3967100"/>
            <a:ext cx="1391577" cy="1391576"/>
          </a:xfrm>
          <a:prstGeom prst="ellipse">
            <a:avLst/>
          </a:prstGeom>
          <a:noFill/>
          <a:ln>
            <a:noFill/>
          </a:ln>
        </p:spPr>
      </p:sp>
      <p:sp>
        <p:nvSpPr>
          <p:cNvPr id="293" name="Google Shape;293;p20"/>
          <p:cNvSpPr>
            <a:spLocks noGrp="1"/>
          </p:cNvSpPr>
          <p:nvPr>
            <p:ph type="pic" idx="18"/>
          </p:nvPr>
        </p:nvSpPr>
        <p:spPr>
          <a:xfrm>
            <a:off x="7305040" y="3976660"/>
            <a:ext cx="1391577" cy="1391576"/>
          </a:xfrm>
          <a:prstGeom prst="ellipse">
            <a:avLst/>
          </a:prstGeom>
          <a:noFill/>
          <a:ln>
            <a:noFill/>
          </a:ln>
        </p:spPr>
      </p:sp>
      <p:sp>
        <p:nvSpPr>
          <p:cNvPr id="294" name="Google Shape;294;p20"/>
          <p:cNvSpPr>
            <a:spLocks noGrp="1"/>
          </p:cNvSpPr>
          <p:nvPr>
            <p:ph type="pic" idx="19"/>
          </p:nvPr>
        </p:nvSpPr>
        <p:spPr>
          <a:xfrm>
            <a:off x="9384247" y="3967100"/>
            <a:ext cx="1391577" cy="1391576"/>
          </a:xfrm>
          <a:prstGeom prst="ellipse">
            <a:avLst/>
          </a:prstGeom>
          <a:noFill/>
          <a:ln>
            <a:noFill/>
          </a:ln>
        </p:spPr>
      </p:sp>
      <p:sp>
        <p:nvSpPr>
          <p:cNvPr id="295" name="Google Shape;295;p20"/>
          <p:cNvSpPr txBox="1">
            <a:spLocks noGrp="1"/>
          </p:cNvSpPr>
          <p:nvPr>
            <p:ph type="body" idx="20"/>
          </p:nvPr>
        </p:nvSpPr>
        <p:spPr>
          <a:xfrm>
            <a:off x="2796727" y="5587307"/>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6" name="Google Shape;296;p20"/>
          <p:cNvSpPr txBox="1">
            <a:spLocks noGrp="1"/>
          </p:cNvSpPr>
          <p:nvPr>
            <p:ph type="body" idx="21"/>
          </p:nvPr>
        </p:nvSpPr>
        <p:spPr>
          <a:xfrm>
            <a:off x="2896865" y="5813275"/>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7" name="Google Shape;297;p20"/>
          <p:cNvSpPr txBox="1">
            <a:spLocks noGrp="1"/>
          </p:cNvSpPr>
          <p:nvPr>
            <p:ph type="body" idx="22"/>
          </p:nvPr>
        </p:nvSpPr>
        <p:spPr>
          <a:xfrm>
            <a:off x="4898932" y="5587307"/>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8" name="Google Shape;298;p20"/>
          <p:cNvSpPr txBox="1">
            <a:spLocks noGrp="1"/>
          </p:cNvSpPr>
          <p:nvPr>
            <p:ph type="body" idx="23"/>
          </p:nvPr>
        </p:nvSpPr>
        <p:spPr>
          <a:xfrm>
            <a:off x="4999070" y="5813275"/>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9" name="Google Shape;299;p20"/>
          <p:cNvSpPr txBox="1">
            <a:spLocks noGrp="1"/>
          </p:cNvSpPr>
          <p:nvPr>
            <p:ph type="body" idx="24"/>
          </p:nvPr>
        </p:nvSpPr>
        <p:spPr>
          <a:xfrm>
            <a:off x="7000136" y="5587475"/>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0" name="Google Shape;300;p20"/>
          <p:cNvSpPr txBox="1">
            <a:spLocks noGrp="1"/>
          </p:cNvSpPr>
          <p:nvPr>
            <p:ph type="body" idx="25"/>
          </p:nvPr>
        </p:nvSpPr>
        <p:spPr>
          <a:xfrm>
            <a:off x="7100274" y="5813275"/>
            <a:ext cx="1885516"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1" name="Google Shape;301;p20"/>
          <p:cNvSpPr txBox="1">
            <a:spLocks noGrp="1"/>
          </p:cNvSpPr>
          <p:nvPr>
            <p:ph type="body" idx="26"/>
          </p:nvPr>
        </p:nvSpPr>
        <p:spPr>
          <a:xfrm>
            <a:off x="9095950" y="5587307"/>
            <a:ext cx="2085792" cy="2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2" name="Google Shape;302;p20"/>
          <p:cNvSpPr txBox="1">
            <a:spLocks noGrp="1"/>
          </p:cNvSpPr>
          <p:nvPr>
            <p:ph type="body" idx="27"/>
          </p:nvPr>
        </p:nvSpPr>
        <p:spPr>
          <a:xfrm>
            <a:off x="9192018" y="5813275"/>
            <a:ext cx="1885515"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3" name="Google Shape;303;p20"/>
          <p:cNvSpPr/>
          <p:nvPr/>
        </p:nvSpPr>
        <p:spPr>
          <a:xfrm>
            <a:off x="5105188" y="1221389"/>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 name="Google Shape;304;p20"/>
          <p:cNvSpPr/>
          <p:nvPr/>
        </p:nvSpPr>
        <p:spPr>
          <a:xfrm>
            <a:off x="7200238" y="1230949"/>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 name="Google Shape;305;p20"/>
          <p:cNvSpPr/>
          <p:nvPr/>
        </p:nvSpPr>
        <p:spPr>
          <a:xfrm>
            <a:off x="9279445" y="1221389"/>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 name="Google Shape;306;p20"/>
          <p:cNvSpPr/>
          <p:nvPr/>
        </p:nvSpPr>
        <p:spPr>
          <a:xfrm>
            <a:off x="3031535" y="3863030"/>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20"/>
          <p:cNvSpPr/>
          <p:nvPr/>
        </p:nvSpPr>
        <p:spPr>
          <a:xfrm>
            <a:off x="5105187" y="3862297"/>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 name="Google Shape;308;p20"/>
          <p:cNvSpPr/>
          <p:nvPr/>
        </p:nvSpPr>
        <p:spPr>
          <a:xfrm>
            <a:off x="7200237" y="3871857"/>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20"/>
          <p:cNvSpPr/>
          <p:nvPr/>
        </p:nvSpPr>
        <p:spPr>
          <a:xfrm>
            <a:off x="9279444" y="3862297"/>
            <a:ext cx="1601183" cy="1601183"/>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 name="Google Shape;310;p20"/>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20"/>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2" name="Google Shape;312;p20"/>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nding">
  <p:cSld name="Funding">
    <p:spTree>
      <p:nvGrpSpPr>
        <p:cNvPr id="1" name="Shape 313"/>
        <p:cNvGrpSpPr/>
        <p:nvPr/>
      </p:nvGrpSpPr>
      <p:grpSpPr>
        <a:xfrm>
          <a:off x="0" y="0"/>
          <a:ext cx="0" cy="0"/>
          <a:chOff x="0" y="0"/>
          <a:chExt cx="0" cy="0"/>
        </a:xfrm>
      </p:grpSpPr>
      <p:pic>
        <p:nvPicPr>
          <p:cNvPr id="314" name="Google Shape;314;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5" name="Google Shape;315;p21"/>
          <p:cNvSpPr txBox="1">
            <a:spLocks noGrp="1"/>
          </p:cNvSpPr>
          <p:nvPr>
            <p:ph type="title"/>
          </p:nvPr>
        </p:nvSpPr>
        <p:spPr>
          <a:xfrm>
            <a:off x="3131507" y="412356"/>
            <a:ext cx="5561556" cy="56767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 name="Google Shape;316;p21"/>
          <p:cNvSpPr txBox="1">
            <a:spLocks noGrp="1"/>
          </p:cNvSpPr>
          <p:nvPr>
            <p:ph type="body" idx="1"/>
          </p:nvPr>
        </p:nvSpPr>
        <p:spPr>
          <a:xfrm>
            <a:off x="930273" y="2216292"/>
            <a:ext cx="1611892" cy="11516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accent5"/>
              </a:buClr>
              <a:buSzPts val="4000"/>
              <a:buFont typeface="Arial"/>
              <a:buNone/>
              <a:defRPr sz="4000" b="1" i="0" u="none" strike="noStrike" cap="none">
                <a:solidFill>
                  <a:schemeClr val="accent5"/>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7" name="Google Shape;317;p21"/>
          <p:cNvSpPr txBox="1">
            <a:spLocks noGrp="1"/>
          </p:cNvSpPr>
          <p:nvPr>
            <p:ph type="body" idx="2"/>
          </p:nvPr>
        </p:nvSpPr>
        <p:spPr>
          <a:xfrm>
            <a:off x="3613801" y="2216293"/>
            <a:ext cx="1611892" cy="11516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AEC7"/>
              </a:buClr>
              <a:buSzPts val="4000"/>
              <a:buFont typeface="Arial"/>
              <a:buNone/>
              <a:defRPr sz="4000" b="1" i="0" u="none" strike="noStrike" cap="none">
                <a:solidFill>
                  <a:srgbClr val="00AEC7"/>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8" name="Google Shape;318;p21"/>
          <p:cNvSpPr txBox="1">
            <a:spLocks noGrp="1"/>
          </p:cNvSpPr>
          <p:nvPr>
            <p:ph type="body" idx="3"/>
          </p:nvPr>
        </p:nvSpPr>
        <p:spPr>
          <a:xfrm>
            <a:off x="6297329" y="2216293"/>
            <a:ext cx="1611892" cy="11516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A02AF9"/>
              </a:buClr>
              <a:buSzPts val="4000"/>
              <a:buFont typeface="Arial"/>
              <a:buNone/>
              <a:defRPr sz="4000" b="1" i="0" u="none" strike="noStrike" cap="none">
                <a:solidFill>
                  <a:srgbClr val="A02AF9"/>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9" name="Google Shape;319;p21"/>
          <p:cNvSpPr txBox="1">
            <a:spLocks noGrp="1"/>
          </p:cNvSpPr>
          <p:nvPr>
            <p:ph type="body" idx="4"/>
          </p:nvPr>
        </p:nvSpPr>
        <p:spPr>
          <a:xfrm>
            <a:off x="8980856" y="2216293"/>
            <a:ext cx="1611892" cy="11516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accent3"/>
              </a:buClr>
              <a:buSzPts val="4000"/>
              <a:buFont typeface="Arial"/>
              <a:buNone/>
              <a:defRPr sz="4000" b="1" i="0" u="none" strike="noStrike" cap="none">
                <a:solidFill>
                  <a:schemeClr val="accent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0" name="Google Shape;320;p21"/>
          <p:cNvSpPr txBox="1">
            <a:spLocks noGrp="1"/>
          </p:cNvSpPr>
          <p:nvPr>
            <p:ph type="body" idx="5"/>
          </p:nvPr>
        </p:nvSpPr>
        <p:spPr>
          <a:xfrm>
            <a:off x="545026" y="3927568"/>
            <a:ext cx="2382386" cy="6137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0"/>
              </a:spcBef>
              <a:spcAft>
                <a:spcPts val="0"/>
              </a:spcAft>
              <a:buClr>
                <a:schemeClr val="accent5"/>
              </a:buClr>
              <a:buSzPts val="1600"/>
              <a:buFont typeface="Arial"/>
              <a:buNone/>
              <a:defRPr sz="1600" b="1" i="0" u="none" strike="noStrike" cap="none">
                <a:solidFill>
                  <a:schemeClr val="accent5"/>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1" name="Google Shape;321;p21"/>
          <p:cNvSpPr txBox="1">
            <a:spLocks noGrp="1"/>
          </p:cNvSpPr>
          <p:nvPr>
            <p:ph type="body" idx="6"/>
          </p:nvPr>
        </p:nvSpPr>
        <p:spPr>
          <a:xfrm>
            <a:off x="545026" y="4519311"/>
            <a:ext cx="2382386" cy="8579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2" name="Google Shape;322;p21"/>
          <p:cNvSpPr txBox="1">
            <a:spLocks noGrp="1"/>
          </p:cNvSpPr>
          <p:nvPr>
            <p:ph type="body" idx="7"/>
          </p:nvPr>
        </p:nvSpPr>
        <p:spPr>
          <a:xfrm>
            <a:off x="3228554" y="3927568"/>
            <a:ext cx="2382386" cy="6137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0"/>
              </a:spcBef>
              <a:spcAft>
                <a:spcPts val="0"/>
              </a:spcAft>
              <a:buClr>
                <a:srgbClr val="00AEC7"/>
              </a:buClr>
              <a:buSzPts val="1600"/>
              <a:buFont typeface="Arial"/>
              <a:buNone/>
              <a:defRPr sz="1600" b="1" i="0" u="none" strike="noStrike" cap="none">
                <a:solidFill>
                  <a:srgbClr val="00AEC7"/>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3" name="Google Shape;323;p21"/>
          <p:cNvSpPr txBox="1">
            <a:spLocks noGrp="1"/>
          </p:cNvSpPr>
          <p:nvPr>
            <p:ph type="body" idx="8"/>
          </p:nvPr>
        </p:nvSpPr>
        <p:spPr>
          <a:xfrm>
            <a:off x="3228554" y="4519311"/>
            <a:ext cx="2382386" cy="8579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4" name="Google Shape;324;p21"/>
          <p:cNvSpPr txBox="1">
            <a:spLocks noGrp="1"/>
          </p:cNvSpPr>
          <p:nvPr>
            <p:ph type="body" idx="9"/>
          </p:nvPr>
        </p:nvSpPr>
        <p:spPr>
          <a:xfrm>
            <a:off x="5912082" y="3927568"/>
            <a:ext cx="2382386" cy="6137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0"/>
              </a:spcBef>
              <a:spcAft>
                <a:spcPts val="0"/>
              </a:spcAft>
              <a:buClr>
                <a:srgbClr val="A02AF9"/>
              </a:buClr>
              <a:buSzPts val="1600"/>
              <a:buFont typeface="Arial"/>
              <a:buNone/>
              <a:defRPr sz="1600" b="1" i="0" u="none" strike="noStrike" cap="none">
                <a:solidFill>
                  <a:srgbClr val="A02AF9"/>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5" name="Google Shape;325;p21"/>
          <p:cNvSpPr txBox="1">
            <a:spLocks noGrp="1"/>
          </p:cNvSpPr>
          <p:nvPr>
            <p:ph type="body" idx="13"/>
          </p:nvPr>
        </p:nvSpPr>
        <p:spPr>
          <a:xfrm>
            <a:off x="5912082" y="4519311"/>
            <a:ext cx="2382386" cy="8579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6" name="Google Shape;326;p21"/>
          <p:cNvSpPr txBox="1">
            <a:spLocks noGrp="1"/>
          </p:cNvSpPr>
          <p:nvPr>
            <p:ph type="body" idx="14"/>
          </p:nvPr>
        </p:nvSpPr>
        <p:spPr>
          <a:xfrm>
            <a:off x="8595609" y="3927568"/>
            <a:ext cx="2382386" cy="6137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0"/>
              </a:spcBef>
              <a:spcAft>
                <a:spcPts val="0"/>
              </a:spcAft>
              <a:buClr>
                <a:schemeClr val="accent3"/>
              </a:buClr>
              <a:buSzPts val="1600"/>
              <a:buFont typeface="Arial"/>
              <a:buNone/>
              <a:defRPr sz="1600" b="1" i="0" u="none" strike="noStrike" cap="none">
                <a:solidFill>
                  <a:schemeClr val="accent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7" name="Google Shape;327;p21"/>
          <p:cNvSpPr txBox="1">
            <a:spLocks noGrp="1"/>
          </p:cNvSpPr>
          <p:nvPr>
            <p:ph type="body" idx="15"/>
          </p:nvPr>
        </p:nvSpPr>
        <p:spPr>
          <a:xfrm>
            <a:off x="8595609" y="4519311"/>
            <a:ext cx="2382386" cy="8579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8" name="Google Shape;328;p21"/>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21"/>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p21"/>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oblem">
  <p:cSld name="Problem">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3"/>
          <p:cNvSpPr txBox="1">
            <a:spLocks noGrp="1"/>
          </p:cNvSpPr>
          <p:nvPr>
            <p:ph type="title"/>
          </p:nvPr>
        </p:nvSpPr>
        <p:spPr>
          <a:xfrm>
            <a:off x="4187069" y="695093"/>
            <a:ext cx="4919354" cy="66749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4199594" y="1873815"/>
            <a:ext cx="2556579" cy="365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2"/>
          </p:nvPr>
        </p:nvSpPr>
        <p:spPr>
          <a:xfrm>
            <a:off x="4199595" y="2178444"/>
            <a:ext cx="2556579" cy="1328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3"/>
          </p:nvPr>
        </p:nvSpPr>
        <p:spPr>
          <a:xfrm>
            <a:off x="7538997" y="1873815"/>
            <a:ext cx="2556578" cy="365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body" idx="4"/>
          </p:nvPr>
        </p:nvSpPr>
        <p:spPr>
          <a:xfrm>
            <a:off x="7538997" y="2178444"/>
            <a:ext cx="2556578" cy="12910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body" idx="5"/>
          </p:nvPr>
        </p:nvSpPr>
        <p:spPr>
          <a:xfrm>
            <a:off x="4199595" y="4071261"/>
            <a:ext cx="2556577" cy="365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body" idx="6"/>
          </p:nvPr>
        </p:nvSpPr>
        <p:spPr>
          <a:xfrm>
            <a:off x="4199596" y="4383943"/>
            <a:ext cx="2556577" cy="1328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body" idx="7"/>
          </p:nvPr>
        </p:nvSpPr>
        <p:spPr>
          <a:xfrm>
            <a:off x="7538997" y="4071261"/>
            <a:ext cx="2556578" cy="365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body" idx="8"/>
          </p:nvPr>
        </p:nvSpPr>
        <p:spPr>
          <a:xfrm>
            <a:off x="7538997" y="4375890"/>
            <a:ext cx="2556578" cy="12910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b="0" i="0" u="none" strike="noStrike" cap="none">
                <a:solidFill>
                  <a:schemeClr val="accent6"/>
                </a:solidFill>
                <a:latin typeface="Arial"/>
                <a:ea typeface="Arial"/>
                <a:cs typeface="Arial"/>
                <a:sym typeface="Arial"/>
              </a:defRPr>
            </a:lvl1pPr>
            <a:lvl2pPr marL="0" marR="0" lvl="1" indent="0" algn="r">
              <a:spcBef>
                <a:spcPts val="0"/>
              </a:spcBef>
              <a:buNone/>
              <a:defRPr sz="1600" b="0" i="0" u="none" strike="noStrike" cap="none">
                <a:solidFill>
                  <a:schemeClr val="accent6"/>
                </a:solidFill>
                <a:latin typeface="Arial"/>
                <a:ea typeface="Arial"/>
                <a:cs typeface="Arial"/>
                <a:sym typeface="Arial"/>
              </a:defRPr>
            </a:lvl2pPr>
            <a:lvl3pPr marL="0" marR="0" lvl="2" indent="0" algn="r">
              <a:spcBef>
                <a:spcPts val="0"/>
              </a:spcBef>
              <a:buNone/>
              <a:defRPr sz="1600" b="0" i="0" u="none" strike="noStrike" cap="none">
                <a:solidFill>
                  <a:schemeClr val="accent6"/>
                </a:solidFill>
                <a:latin typeface="Arial"/>
                <a:ea typeface="Arial"/>
                <a:cs typeface="Arial"/>
                <a:sym typeface="Arial"/>
              </a:defRPr>
            </a:lvl3pPr>
            <a:lvl4pPr marL="0" marR="0" lvl="3" indent="0" algn="r">
              <a:spcBef>
                <a:spcPts val="0"/>
              </a:spcBef>
              <a:buNone/>
              <a:defRPr sz="1600" b="0" i="0" u="none" strike="noStrike" cap="none">
                <a:solidFill>
                  <a:schemeClr val="accent6"/>
                </a:solidFill>
                <a:latin typeface="Arial"/>
                <a:ea typeface="Arial"/>
                <a:cs typeface="Arial"/>
                <a:sym typeface="Arial"/>
              </a:defRPr>
            </a:lvl4pPr>
            <a:lvl5pPr marL="0" marR="0" lvl="4" indent="0" algn="r">
              <a:spcBef>
                <a:spcPts val="0"/>
              </a:spcBef>
              <a:buNone/>
              <a:defRPr sz="1600" b="0" i="0" u="none" strike="noStrike" cap="none">
                <a:solidFill>
                  <a:schemeClr val="accent6"/>
                </a:solidFill>
                <a:latin typeface="Arial"/>
                <a:ea typeface="Arial"/>
                <a:cs typeface="Arial"/>
                <a:sym typeface="Arial"/>
              </a:defRPr>
            </a:lvl5pPr>
            <a:lvl6pPr marL="0" marR="0" lvl="5" indent="0" algn="r">
              <a:spcBef>
                <a:spcPts val="0"/>
              </a:spcBef>
              <a:buNone/>
              <a:defRPr sz="1600" b="0" i="0" u="none" strike="noStrike" cap="none">
                <a:solidFill>
                  <a:schemeClr val="accent6"/>
                </a:solidFill>
                <a:latin typeface="Arial"/>
                <a:ea typeface="Arial"/>
                <a:cs typeface="Arial"/>
                <a:sym typeface="Arial"/>
              </a:defRPr>
            </a:lvl6pPr>
            <a:lvl7pPr marL="0" marR="0" lvl="6" indent="0" algn="r">
              <a:spcBef>
                <a:spcPts val="0"/>
              </a:spcBef>
              <a:buNone/>
              <a:defRPr sz="1600" b="0" i="0" u="none" strike="noStrike" cap="none">
                <a:solidFill>
                  <a:schemeClr val="accent6"/>
                </a:solidFill>
                <a:latin typeface="Arial"/>
                <a:ea typeface="Arial"/>
                <a:cs typeface="Arial"/>
                <a:sym typeface="Arial"/>
              </a:defRPr>
            </a:lvl7pPr>
            <a:lvl8pPr marL="0" marR="0" lvl="7" indent="0" algn="r">
              <a:spcBef>
                <a:spcPts val="0"/>
              </a:spcBef>
              <a:buNone/>
              <a:defRPr sz="1600" b="0" i="0" u="none" strike="noStrike" cap="none">
                <a:solidFill>
                  <a:schemeClr val="accent6"/>
                </a:solidFill>
                <a:latin typeface="Arial"/>
                <a:ea typeface="Arial"/>
                <a:cs typeface="Arial"/>
                <a:sym typeface="Arial"/>
              </a:defRPr>
            </a:lvl8pPr>
            <a:lvl9pPr marL="0" marR="0" lvl="8" indent="0" algn="r">
              <a:spcBef>
                <a:spcPts val="0"/>
              </a:spcBef>
              <a:buNone/>
              <a:defRPr sz="1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3"/>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331"/>
        <p:cNvGrpSpPr/>
        <p:nvPr/>
      </p:nvGrpSpPr>
      <p:grpSpPr>
        <a:xfrm>
          <a:off x="0" y="0"/>
          <a:ext cx="0" cy="0"/>
          <a:chOff x="0" y="0"/>
          <a:chExt cx="0" cy="0"/>
        </a:xfrm>
      </p:grpSpPr>
      <p:pic>
        <p:nvPicPr>
          <p:cNvPr id="332" name="Google Shape;332;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3" name="Google Shape;333;p22"/>
          <p:cNvSpPr txBox="1">
            <a:spLocks noGrp="1"/>
          </p:cNvSpPr>
          <p:nvPr>
            <p:ph type="title"/>
          </p:nvPr>
        </p:nvSpPr>
        <p:spPr>
          <a:xfrm>
            <a:off x="5679441" y="1259911"/>
            <a:ext cx="5124189" cy="4923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6"/>
              </a:buClr>
              <a:buSzPts val="2800"/>
              <a:buFont typeface="Century Gothic"/>
              <a:buNone/>
              <a:defRPr sz="2800" b="1" i="0" u="none" strike="noStrike" cap="none">
                <a:solidFill>
                  <a:schemeClr val="accent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4" name="Google Shape;334;p22"/>
          <p:cNvSpPr txBox="1">
            <a:spLocks noGrp="1"/>
          </p:cNvSpPr>
          <p:nvPr>
            <p:ph type="body" idx="1"/>
          </p:nvPr>
        </p:nvSpPr>
        <p:spPr>
          <a:xfrm>
            <a:off x="5679441" y="1752212"/>
            <a:ext cx="4856479" cy="24133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5" name="Google Shape;335;p22"/>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22"/>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7" name="Google Shape;337;p22"/>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ution">
  <p:cSld name="Solution">
    <p:spTree>
      <p:nvGrpSpPr>
        <p:cNvPr id="1" name="Shape 36"/>
        <p:cNvGrpSpPr/>
        <p:nvPr/>
      </p:nvGrpSpPr>
      <p:grpSpPr>
        <a:xfrm>
          <a:off x="0" y="0"/>
          <a:ext cx="0" cy="0"/>
          <a:chOff x="0" y="0"/>
          <a:chExt cx="0" cy="0"/>
        </a:xfrm>
      </p:grpSpPr>
      <p:pic>
        <p:nvPicPr>
          <p:cNvPr id="37" name="Google Shape;37;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4"/>
          <p:cNvSpPr txBox="1">
            <a:spLocks noGrp="1"/>
          </p:cNvSpPr>
          <p:nvPr>
            <p:ph type="title"/>
          </p:nvPr>
        </p:nvSpPr>
        <p:spPr>
          <a:xfrm>
            <a:off x="3509716" y="1823625"/>
            <a:ext cx="4719884" cy="58003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
          <p:cNvSpPr txBox="1">
            <a:spLocks noGrp="1"/>
          </p:cNvSpPr>
          <p:nvPr>
            <p:ph type="body" idx="1"/>
          </p:nvPr>
        </p:nvSpPr>
        <p:spPr>
          <a:xfrm>
            <a:off x="379005" y="4230943"/>
            <a:ext cx="2640803"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4"/>
          <p:cNvSpPr txBox="1">
            <a:spLocks noGrp="1"/>
          </p:cNvSpPr>
          <p:nvPr>
            <p:ph type="body" idx="2"/>
          </p:nvPr>
        </p:nvSpPr>
        <p:spPr>
          <a:xfrm>
            <a:off x="379005" y="4546458"/>
            <a:ext cx="2640803" cy="161641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Google Shape;41;p4"/>
          <p:cNvSpPr txBox="1">
            <a:spLocks noGrp="1"/>
          </p:cNvSpPr>
          <p:nvPr>
            <p:ph type="body" idx="3"/>
          </p:nvPr>
        </p:nvSpPr>
        <p:spPr>
          <a:xfrm>
            <a:off x="3237502" y="4234631"/>
            <a:ext cx="2640803"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4"/>
          <p:cNvSpPr txBox="1">
            <a:spLocks noGrp="1"/>
          </p:cNvSpPr>
          <p:nvPr>
            <p:ph type="body" idx="4"/>
          </p:nvPr>
        </p:nvSpPr>
        <p:spPr>
          <a:xfrm>
            <a:off x="3237503" y="4550146"/>
            <a:ext cx="2640803" cy="161641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4"/>
          <p:cNvSpPr txBox="1">
            <a:spLocks noGrp="1"/>
          </p:cNvSpPr>
          <p:nvPr>
            <p:ph type="body" idx="5"/>
          </p:nvPr>
        </p:nvSpPr>
        <p:spPr>
          <a:xfrm>
            <a:off x="6096000" y="4218499"/>
            <a:ext cx="2640803"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4"/>
          <p:cNvSpPr txBox="1">
            <a:spLocks noGrp="1"/>
          </p:cNvSpPr>
          <p:nvPr>
            <p:ph type="body" idx="6"/>
          </p:nvPr>
        </p:nvSpPr>
        <p:spPr>
          <a:xfrm>
            <a:off x="6096000" y="4534014"/>
            <a:ext cx="2640803" cy="161641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
          <p:cNvSpPr txBox="1">
            <a:spLocks noGrp="1"/>
          </p:cNvSpPr>
          <p:nvPr>
            <p:ph type="body" idx="7"/>
          </p:nvPr>
        </p:nvSpPr>
        <p:spPr>
          <a:xfrm>
            <a:off x="8946967" y="4218499"/>
            <a:ext cx="2640803"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4"/>
          <p:cNvSpPr txBox="1">
            <a:spLocks noGrp="1"/>
          </p:cNvSpPr>
          <p:nvPr>
            <p:ph type="body" idx="8"/>
          </p:nvPr>
        </p:nvSpPr>
        <p:spPr>
          <a:xfrm>
            <a:off x="8946967" y="4534014"/>
            <a:ext cx="2640803" cy="161641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4"/>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b="0" i="0" u="none" strike="noStrike" cap="none">
                <a:solidFill>
                  <a:schemeClr val="accent6"/>
                </a:solidFill>
                <a:latin typeface="Arial"/>
                <a:ea typeface="Arial"/>
                <a:cs typeface="Arial"/>
                <a:sym typeface="Arial"/>
              </a:defRPr>
            </a:lvl1pPr>
            <a:lvl2pPr marL="0" marR="0" lvl="1" indent="0" algn="r">
              <a:spcBef>
                <a:spcPts val="0"/>
              </a:spcBef>
              <a:buNone/>
              <a:defRPr sz="1600" b="0" i="0" u="none" strike="noStrike" cap="none">
                <a:solidFill>
                  <a:schemeClr val="accent6"/>
                </a:solidFill>
                <a:latin typeface="Arial"/>
                <a:ea typeface="Arial"/>
                <a:cs typeface="Arial"/>
                <a:sym typeface="Arial"/>
              </a:defRPr>
            </a:lvl2pPr>
            <a:lvl3pPr marL="0" marR="0" lvl="2" indent="0" algn="r">
              <a:spcBef>
                <a:spcPts val="0"/>
              </a:spcBef>
              <a:buNone/>
              <a:defRPr sz="1600" b="0" i="0" u="none" strike="noStrike" cap="none">
                <a:solidFill>
                  <a:schemeClr val="accent6"/>
                </a:solidFill>
                <a:latin typeface="Arial"/>
                <a:ea typeface="Arial"/>
                <a:cs typeface="Arial"/>
                <a:sym typeface="Arial"/>
              </a:defRPr>
            </a:lvl3pPr>
            <a:lvl4pPr marL="0" marR="0" lvl="3" indent="0" algn="r">
              <a:spcBef>
                <a:spcPts val="0"/>
              </a:spcBef>
              <a:buNone/>
              <a:defRPr sz="1600" b="0" i="0" u="none" strike="noStrike" cap="none">
                <a:solidFill>
                  <a:schemeClr val="accent6"/>
                </a:solidFill>
                <a:latin typeface="Arial"/>
                <a:ea typeface="Arial"/>
                <a:cs typeface="Arial"/>
                <a:sym typeface="Arial"/>
              </a:defRPr>
            </a:lvl4pPr>
            <a:lvl5pPr marL="0" marR="0" lvl="4" indent="0" algn="r">
              <a:spcBef>
                <a:spcPts val="0"/>
              </a:spcBef>
              <a:buNone/>
              <a:defRPr sz="1600" b="0" i="0" u="none" strike="noStrike" cap="none">
                <a:solidFill>
                  <a:schemeClr val="accent6"/>
                </a:solidFill>
                <a:latin typeface="Arial"/>
                <a:ea typeface="Arial"/>
                <a:cs typeface="Arial"/>
                <a:sym typeface="Arial"/>
              </a:defRPr>
            </a:lvl5pPr>
            <a:lvl6pPr marL="0" marR="0" lvl="5" indent="0" algn="r">
              <a:spcBef>
                <a:spcPts val="0"/>
              </a:spcBef>
              <a:buNone/>
              <a:defRPr sz="1600" b="0" i="0" u="none" strike="noStrike" cap="none">
                <a:solidFill>
                  <a:schemeClr val="accent6"/>
                </a:solidFill>
                <a:latin typeface="Arial"/>
                <a:ea typeface="Arial"/>
                <a:cs typeface="Arial"/>
                <a:sym typeface="Arial"/>
              </a:defRPr>
            </a:lvl6pPr>
            <a:lvl7pPr marL="0" marR="0" lvl="6" indent="0" algn="r">
              <a:spcBef>
                <a:spcPts val="0"/>
              </a:spcBef>
              <a:buNone/>
              <a:defRPr sz="1600" b="0" i="0" u="none" strike="noStrike" cap="none">
                <a:solidFill>
                  <a:schemeClr val="accent6"/>
                </a:solidFill>
                <a:latin typeface="Arial"/>
                <a:ea typeface="Arial"/>
                <a:cs typeface="Arial"/>
                <a:sym typeface="Arial"/>
              </a:defRPr>
            </a:lvl7pPr>
            <a:lvl8pPr marL="0" marR="0" lvl="7" indent="0" algn="r">
              <a:spcBef>
                <a:spcPts val="0"/>
              </a:spcBef>
              <a:buNone/>
              <a:defRPr sz="1600" b="0" i="0" u="none" strike="noStrike" cap="none">
                <a:solidFill>
                  <a:schemeClr val="accent6"/>
                </a:solidFill>
                <a:latin typeface="Arial"/>
                <a:ea typeface="Arial"/>
                <a:cs typeface="Arial"/>
                <a:sym typeface="Arial"/>
              </a:defRPr>
            </a:lvl8pPr>
            <a:lvl9pPr marL="0" marR="0" lvl="8" indent="0" algn="r">
              <a:spcBef>
                <a:spcPts val="0"/>
              </a:spcBef>
              <a:buNone/>
              <a:defRPr sz="1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4"/>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a:spLocks noGrp="1"/>
          </p:cNvSpPr>
          <p:nvPr>
            <p:ph type="pic" idx="9"/>
          </p:nvPr>
        </p:nvSpPr>
        <p:spPr>
          <a:xfrm>
            <a:off x="1408479" y="3330145"/>
            <a:ext cx="603504" cy="603504"/>
          </a:xfrm>
          <a:prstGeom prst="rect">
            <a:avLst/>
          </a:prstGeom>
          <a:noFill/>
          <a:ln>
            <a:noFill/>
          </a:ln>
        </p:spPr>
        <p:txBody>
          <a:bodyPr/>
          <a:lstStyle/>
          <a:p>
            <a:endParaRPr lang="en-US"/>
          </a:p>
        </p:txBody>
      </p:sp>
      <p:sp>
        <p:nvSpPr>
          <p:cNvPr id="51" name="Google Shape;51;p4"/>
          <p:cNvSpPr>
            <a:spLocks noGrp="1"/>
          </p:cNvSpPr>
          <p:nvPr>
            <p:ph type="pic" idx="13"/>
          </p:nvPr>
        </p:nvSpPr>
        <p:spPr>
          <a:xfrm>
            <a:off x="4266976" y="3330145"/>
            <a:ext cx="603504" cy="603504"/>
          </a:xfrm>
          <a:prstGeom prst="rect">
            <a:avLst/>
          </a:prstGeom>
          <a:noFill/>
          <a:ln>
            <a:noFill/>
          </a:ln>
        </p:spPr>
        <p:txBody>
          <a:bodyPr/>
          <a:lstStyle/>
          <a:p>
            <a:endParaRPr lang="en-US"/>
          </a:p>
        </p:txBody>
      </p:sp>
      <p:sp>
        <p:nvSpPr>
          <p:cNvPr id="52" name="Google Shape;52;p4"/>
          <p:cNvSpPr>
            <a:spLocks noGrp="1"/>
          </p:cNvSpPr>
          <p:nvPr>
            <p:ph type="pic" idx="14"/>
          </p:nvPr>
        </p:nvSpPr>
        <p:spPr>
          <a:xfrm>
            <a:off x="9972085" y="3330145"/>
            <a:ext cx="603504" cy="603504"/>
          </a:xfrm>
          <a:prstGeom prst="rect">
            <a:avLst/>
          </a:prstGeom>
          <a:noFill/>
          <a:ln>
            <a:noFill/>
          </a:ln>
        </p:spPr>
        <p:txBody>
          <a:bodyPr/>
          <a:lstStyle/>
          <a:p>
            <a:endParaRPr lang="en-US"/>
          </a:p>
        </p:txBody>
      </p:sp>
      <p:sp>
        <p:nvSpPr>
          <p:cNvPr id="53" name="Google Shape;53;p4"/>
          <p:cNvSpPr>
            <a:spLocks noGrp="1"/>
          </p:cNvSpPr>
          <p:nvPr>
            <p:ph type="pic" idx="15"/>
          </p:nvPr>
        </p:nvSpPr>
        <p:spPr>
          <a:xfrm>
            <a:off x="7109232" y="3330145"/>
            <a:ext cx="603504" cy="603504"/>
          </a:xfrm>
          <a:prstGeom prst="rect">
            <a:avLst/>
          </a:prstGeom>
          <a:noFill/>
          <a:ln>
            <a:no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oduct Overview">
  <p:cSld name="Product Overview">
    <p:spTree>
      <p:nvGrpSpPr>
        <p:cNvPr id="1" name="Shape 54"/>
        <p:cNvGrpSpPr/>
        <p:nvPr/>
      </p:nvGrpSpPr>
      <p:grpSpPr>
        <a:xfrm>
          <a:off x="0" y="0"/>
          <a:ext cx="0" cy="0"/>
          <a:chOff x="0" y="0"/>
          <a:chExt cx="0" cy="0"/>
        </a:xfrm>
      </p:grpSpPr>
      <p:pic>
        <p:nvPicPr>
          <p:cNvPr id="55" name="Google Shape;55;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6" name="Google Shape;56;p5"/>
          <p:cNvSpPr txBox="1">
            <a:spLocks noGrp="1"/>
          </p:cNvSpPr>
          <p:nvPr>
            <p:ph type="title"/>
          </p:nvPr>
        </p:nvSpPr>
        <p:spPr>
          <a:xfrm>
            <a:off x="4196218" y="690802"/>
            <a:ext cx="4936277" cy="5758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5"/>
          <p:cNvSpPr txBox="1">
            <a:spLocks noGrp="1"/>
          </p:cNvSpPr>
          <p:nvPr>
            <p:ph type="body" idx="1"/>
          </p:nvPr>
        </p:nvSpPr>
        <p:spPr>
          <a:xfrm>
            <a:off x="4190069" y="2568679"/>
            <a:ext cx="3008631" cy="348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5"/>
          <p:cNvSpPr txBox="1">
            <a:spLocks noGrp="1"/>
          </p:cNvSpPr>
          <p:nvPr>
            <p:ph type="body" idx="2"/>
          </p:nvPr>
        </p:nvSpPr>
        <p:spPr>
          <a:xfrm>
            <a:off x="4190069" y="2861988"/>
            <a:ext cx="3008630" cy="636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5"/>
          <p:cNvSpPr txBox="1">
            <a:spLocks noGrp="1"/>
          </p:cNvSpPr>
          <p:nvPr>
            <p:ph type="body" idx="3"/>
          </p:nvPr>
        </p:nvSpPr>
        <p:spPr>
          <a:xfrm>
            <a:off x="7913979" y="2568679"/>
            <a:ext cx="3008631" cy="348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5"/>
          <p:cNvSpPr txBox="1">
            <a:spLocks noGrp="1"/>
          </p:cNvSpPr>
          <p:nvPr>
            <p:ph type="body" idx="4"/>
          </p:nvPr>
        </p:nvSpPr>
        <p:spPr>
          <a:xfrm>
            <a:off x="7913979" y="2861988"/>
            <a:ext cx="3008630" cy="636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 name="Google Shape;61;p5"/>
          <p:cNvSpPr txBox="1">
            <a:spLocks noGrp="1"/>
          </p:cNvSpPr>
          <p:nvPr>
            <p:ph type="body" idx="5"/>
          </p:nvPr>
        </p:nvSpPr>
        <p:spPr>
          <a:xfrm>
            <a:off x="4190069" y="5044309"/>
            <a:ext cx="3008631" cy="348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5"/>
          <p:cNvSpPr txBox="1">
            <a:spLocks noGrp="1"/>
          </p:cNvSpPr>
          <p:nvPr>
            <p:ph type="body" idx="6"/>
          </p:nvPr>
        </p:nvSpPr>
        <p:spPr>
          <a:xfrm>
            <a:off x="4190069" y="5337618"/>
            <a:ext cx="3008630" cy="636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5"/>
          <p:cNvSpPr txBox="1">
            <a:spLocks noGrp="1"/>
          </p:cNvSpPr>
          <p:nvPr>
            <p:ph type="body" idx="7"/>
          </p:nvPr>
        </p:nvSpPr>
        <p:spPr>
          <a:xfrm>
            <a:off x="7913980" y="5047681"/>
            <a:ext cx="3008631" cy="3481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5"/>
          <p:cNvSpPr txBox="1">
            <a:spLocks noGrp="1"/>
          </p:cNvSpPr>
          <p:nvPr>
            <p:ph type="body" idx="8"/>
          </p:nvPr>
        </p:nvSpPr>
        <p:spPr>
          <a:xfrm>
            <a:off x="7913980" y="5340990"/>
            <a:ext cx="3008630" cy="636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5"/>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b="0" i="0" u="none" strike="noStrike" cap="none">
                <a:solidFill>
                  <a:schemeClr val="accent6"/>
                </a:solidFill>
                <a:latin typeface="Arial"/>
                <a:ea typeface="Arial"/>
                <a:cs typeface="Arial"/>
                <a:sym typeface="Arial"/>
              </a:defRPr>
            </a:lvl1pPr>
            <a:lvl2pPr marL="0" marR="0" lvl="1" indent="0" algn="r">
              <a:spcBef>
                <a:spcPts val="0"/>
              </a:spcBef>
              <a:buNone/>
              <a:defRPr sz="1600" b="0" i="0" u="none" strike="noStrike" cap="none">
                <a:solidFill>
                  <a:schemeClr val="accent6"/>
                </a:solidFill>
                <a:latin typeface="Arial"/>
                <a:ea typeface="Arial"/>
                <a:cs typeface="Arial"/>
                <a:sym typeface="Arial"/>
              </a:defRPr>
            </a:lvl2pPr>
            <a:lvl3pPr marL="0" marR="0" lvl="2" indent="0" algn="r">
              <a:spcBef>
                <a:spcPts val="0"/>
              </a:spcBef>
              <a:buNone/>
              <a:defRPr sz="1600" b="0" i="0" u="none" strike="noStrike" cap="none">
                <a:solidFill>
                  <a:schemeClr val="accent6"/>
                </a:solidFill>
                <a:latin typeface="Arial"/>
                <a:ea typeface="Arial"/>
                <a:cs typeface="Arial"/>
                <a:sym typeface="Arial"/>
              </a:defRPr>
            </a:lvl3pPr>
            <a:lvl4pPr marL="0" marR="0" lvl="3" indent="0" algn="r">
              <a:spcBef>
                <a:spcPts val="0"/>
              </a:spcBef>
              <a:buNone/>
              <a:defRPr sz="1600" b="0" i="0" u="none" strike="noStrike" cap="none">
                <a:solidFill>
                  <a:schemeClr val="accent6"/>
                </a:solidFill>
                <a:latin typeface="Arial"/>
                <a:ea typeface="Arial"/>
                <a:cs typeface="Arial"/>
                <a:sym typeface="Arial"/>
              </a:defRPr>
            </a:lvl4pPr>
            <a:lvl5pPr marL="0" marR="0" lvl="4" indent="0" algn="r">
              <a:spcBef>
                <a:spcPts val="0"/>
              </a:spcBef>
              <a:buNone/>
              <a:defRPr sz="1600" b="0" i="0" u="none" strike="noStrike" cap="none">
                <a:solidFill>
                  <a:schemeClr val="accent6"/>
                </a:solidFill>
                <a:latin typeface="Arial"/>
                <a:ea typeface="Arial"/>
                <a:cs typeface="Arial"/>
                <a:sym typeface="Arial"/>
              </a:defRPr>
            </a:lvl5pPr>
            <a:lvl6pPr marL="0" marR="0" lvl="5" indent="0" algn="r">
              <a:spcBef>
                <a:spcPts val="0"/>
              </a:spcBef>
              <a:buNone/>
              <a:defRPr sz="1600" b="0" i="0" u="none" strike="noStrike" cap="none">
                <a:solidFill>
                  <a:schemeClr val="accent6"/>
                </a:solidFill>
                <a:latin typeface="Arial"/>
                <a:ea typeface="Arial"/>
                <a:cs typeface="Arial"/>
                <a:sym typeface="Arial"/>
              </a:defRPr>
            </a:lvl6pPr>
            <a:lvl7pPr marL="0" marR="0" lvl="6" indent="0" algn="r">
              <a:spcBef>
                <a:spcPts val="0"/>
              </a:spcBef>
              <a:buNone/>
              <a:defRPr sz="1600" b="0" i="0" u="none" strike="noStrike" cap="none">
                <a:solidFill>
                  <a:schemeClr val="accent6"/>
                </a:solidFill>
                <a:latin typeface="Arial"/>
                <a:ea typeface="Arial"/>
                <a:cs typeface="Arial"/>
                <a:sym typeface="Arial"/>
              </a:defRPr>
            </a:lvl7pPr>
            <a:lvl8pPr marL="0" marR="0" lvl="7" indent="0" algn="r">
              <a:spcBef>
                <a:spcPts val="0"/>
              </a:spcBef>
              <a:buNone/>
              <a:defRPr sz="1600" b="0" i="0" u="none" strike="noStrike" cap="none">
                <a:solidFill>
                  <a:schemeClr val="accent6"/>
                </a:solidFill>
                <a:latin typeface="Arial"/>
                <a:ea typeface="Arial"/>
                <a:cs typeface="Arial"/>
                <a:sym typeface="Arial"/>
              </a:defRPr>
            </a:lvl8pPr>
            <a:lvl9pPr marL="0" marR="0" lvl="8" indent="0" algn="r">
              <a:spcBef>
                <a:spcPts val="0"/>
              </a:spcBef>
              <a:buNone/>
              <a:defRPr sz="1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
          <p:cNvSpPr>
            <a:spLocks noGrp="1"/>
          </p:cNvSpPr>
          <p:nvPr>
            <p:ph type="pic" idx="9"/>
          </p:nvPr>
        </p:nvSpPr>
        <p:spPr>
          <a:xfrm>
            <a:off x="4190069" y="1818852"/>
            <a:ext cx="603504" cy="603504"/>
          </a:xfrm>
          <a:prstGeom prst="rect">
            <a:avLst/>
          </a:prstGeom>
          <a:noFill/>
          <a:ln>
            <a:noFill/>
          </a:ln>
        </p:spPr>
        <p:txBody>
          <a:bodyPr/>
          <a:lstStyle/>
          <a:p>
            <a:endParaRPr lang="en-US"/>
          </a:p>
        </p:txBody>
      </p:sp>
      <p:sp>
        <p:nvSpPr>
          <p:cNvPr id="69" name="Google Shape;69;p5"/>
          <p:cNvSpPr>
            <a:spLocks noGrp="1"/>
          </p:cNvSpPr>
          <p:nvPr>
            <p:ph type="pic" idx="13"/>
          </p:nvPr>
        </p:nvSpPr>
        <p:spPr>
          <a:xfrm>
            <a:off x="7913979" y="1818852"/>
            <a:ext cx="603504" cy="603504"/>
          </a:xfrm>
          <a:prstGeom prst="rect">
            <a:avLst/>
          </a:prstGeom>
          <a:noFill/>
          <a:ln>
            <a:noFill/>
          </a:ln>
        </p:spPr>
        <p:txBody>
          <a:bodyPr/>
          <a:lstStyle/>
          <a:p>
            <a:endParaRPr lang="en-US"/>
          </a:p>
        </p:txBody>
      </p:sp>
      <p:sp>
        <p:nvSpPr>
          <p:cNvPr id="70" name="Google Shape;70;p5"/>
          <p:cNvSpPr>
            <a:spLocks noGrp="1"/>
          </p:cNvSpPr>
          <p:nvPr>
            <p:ph type="pic" idx="14"/>
          </p:nvPr>
        </p:nvSpPr>
        <p:spPr>
          <a:xfrm>
            <a:off x="4190069" y="4281832"/>
            <a:ext cx="603504" cy="603504"/>
          </a:xfrm>
          <a:prstGeom prst="rect">
            <a:avLst/>
          </a:prstGeom>
          <a:noFill/>
          <a:ln>
            <a:noFill/>
          </a:ln>
        </p:spPr>
        <p:txBody>
          <a:bodyPr/>
          <a:lstStyle/>
          <a:p>
            <a:endParaRPr lang="en-US"/>
          </a:p>
        </p:txBody>
      </p:sp>
      <p:sp>
        <p:nvSpPr>
          <p:cNvPr id="71" name="Google Shape;71;p5"/>
          <p:cNvSpPr>
            <a:spLocks noGrp="1"/>
          </p:cNvSpPr>
          <p:nvPr>
            <p:ph type="pic" idx="15"/>
          </p:nvPr>
        </p:nvSpPr>
        <p:spPr>
          <a:xfrm>
            <a:off x="7908115" y="4294030"/>
            <a:ext cx="603504" cy="603504"/>
          </a:xfrm>
          <a:prstGeom prst="rect">
            <a:avLst/>
          </a:prstGeom>
          <a:noFill/>
          <a:ln>
            <a:no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action">
  <p:cSld name="Traction">
    <p:spTree>
      <p:nvGrpSpPr>
        <p:cNvPr id="1" name="Shape 72"/>
        <p:cNvGrpSpPr/>
        <p:nvPr/>
      </p:nvGrpSpPr>
      <p:grpSpPr>
        <a:xfrm>
          <a:off x="0" y="0"/>
          <a:ext cx="0" cy="0"/>
          <a:chOff x="0" y="0"/>
          <a:chExt cx="0" cy="0"/>
        </a:xfrm>
      </p:grpSpPr>
      <p:pic>
        <p:nvPicPr>
          <p:cNvPr id="73" name="Google Shape;73;p6"/>
          <p:cNvPicPr preferRelativeResize="0"/>
          <p:nvPr/>
        </p:nvPicPr>
        <p:blipFill rotWithShape="1">
          <a:blip r:embed="rId2">
            <a:alphaModFix/>
          </a:blip>
          <a:srcRect/>
          <a:stretch/>
        </p:blipFill>
        <p:spPr>
          <a:xfrm>
            <a:off x="0" y="3371"/>
            <a:ext cx="12192000" cy="6858000"/>
          </a:xfrm>
          <a:prstGeom prst="rect">
            <a:avLst/>
          </a:prstGeom>
          <a:noFill/>
          <a:ln>
            <a:noFill/>
          </a:ln>
        </p:spPr>
      </p:pic>
      <p:sp>
        <p:nvSpPr>
          <p:cNvPr id="74" name="Google Shape;74;p6"/>
          <p:cNvSpPr txBox="1">
            <a:spLocks noGrp="1"/>
          </p:cNvSpPr>
          <p:nvPr>
            <p:ph type="title"/>
          </p:nvPr>
        </p:nvSpPr>
        <p:spPr>
          <a:xfrm>
            <a:off x="3356975" y="1144939"/>
            <a:ext cx="5473874" cy="687833"/>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6"/>
          <p:cNvSpPr txBox="1">
            <a:spLocks noGrp="1"/>
          </p:cNvSpPr>
          <p:nvPr>
            <p:ph type="body" idx="1"/>
          </p:nvPr>
        </p:nvSpPr>
        <p:spPr>
          <a:xfrm>
            <a:off x="3519730" y="1836492"/>
            <a:ext cx="5152539" cy="7184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6"/>
          <p:cNvSpPr txBox="1">
            <a:spLocks noGrp="1"/>
          </p:cNvSpPr>
          <p:nvPr>
            <p:ph type="body" idx="2"/>
          </p:nvPr>
        </p:nvSpPr>
        <p:spPr>
          <a:xfrm>
            <a:off x="963991" y="2822318"/>
            <a:ext cx="3574251" cy="4487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6"/>
          <p:cNvSpPr txBox="1">
            <a:spLocks noGrp="1"/>
          </p:cNvSpPr>
          <p:nvPr>
            <p:ph type="body" idx="3"/>
          </p:nvPr>
        </p:nvSpPr>
        <p:spPr>
          <a:xfrm>
            <a:off x="866775" y="3333750"/>
            <a:ext cx="4352925" cy="26368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Google Shape;78;p6"/>
          <p:cNvSpPr txBox="1">
            <a:spLocks noGrp="1"/>
          </p:cNvSpPr>
          <p:nvPr>
            <p:ph type="body" idx="4"/>
          </p:nvPr>
        </p:nvSpPr>
        <p:spPr>
          <a:xfrm>
            <a:off x="6479875" y="2829932"/>
            <a:ext cx="3574251" cy="4487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Google Shape;79;p6"/>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b="0" i="0" u="none" strike="noStrike" cap="none">
                <a:solidFill>
                  <a:schemeClr val="accent6"/>
                </a:solidFill>
                <a:latin typeface="Arial"/>
                <a:ea typeface="Arial"/>
                <a:cs typeface="Arial"/>
                <a:sym typeface="Arial"/>
              </a:defRPr>
            </a:lvl1pPr>
            <a:lvl2pPr marL="0" marR="0" lvl="1" indent="0" algn="r">
              <a:spcBef>
                <a:spcPts val="0"/>
              </a:spcBef>
              <a:buNone/>
              <a:defRPr sz="1600" b="0" i="0" u="none" strike="noStrike" cap="none">
                <a:solidFill>
                  <a:schemeClr val="accent6"/>
                </a:solidFill>
                <a:latin typeface="Arial"/>
                <a:ea typeface="Arial"/>
                <a:cs typeface="Arial"/>
                <a:sym typeface="Arial"/>
              </a:defRPr>
            </a:lvl2pPr>
            <a:lvl3pPr marL="0" marR="0" lvl="2" indent="0" algn="r">
              <a:spcBef>
                <a:spcPts val="0"/>
              </a:spcBef>
              <a:buNone/>
              <a:defRPr sz="1600" b="0" i="0" u="none" strike="noStrike" cap="none">
                <a:solidFill>
                  <a:schemeClr val="accent6"/>
                </a:solidFill>
                <a:latin typeface="Arial"/>
                <a:ea typeface="Arial"/>
                <a:cs typeface="Arial"/>
                <a:sym typeface="Arial"/>
              </a:defRPr>
            </a:lvl3pPr>
            <a:lvl4pPr marL="0" marR="0" lvl="3" indent="0" algn="r">
              <a:spcBef>
                <a:spcPts val="0"/>
              </a:spcBef>
              <a:buNone/>
              <a:defRPr sz="1600" b="0" i="0" u="none" strike="noStrike" cap="none">
                <a:solidFill>
                  <a:schemeClr val="accent6"/>
                </a:solidFill>
                <a:latin typeface="Arial"/>
                <a:ea typeface="Arial"/>
                <a:cs typeface="Arial"/>
                <a:sym typeface="Arial"/>
              </a:defRPr>
            </a:lvl4pPr>
            <a:lvl5pPr marL="0" marR="0" lvl="4" indent="0" algn="r">
              <a:spcBef>
                <a:spcPts val="0"/>
              </a:spcBef>
              <a:buNone/>
              <a:defRPr sz="1600" b="0" i="0" u="none" strike="noStrike" cap="none">
                <a:solidFill>
                  <a:schemeClr val="accent6"/>
                </a:solidFill>
                <a:latin typeface="Arial"/>
                <a:ea typeface="Arial"/>
                <a:cs typeface="Arial"/>
                <a:sym typeface="Arial"/>
              </a:defRPr>
            </a:lvl5pPr>
            <a:lvl6pPr marL="0" marR="0" lvl="5" indent="0" algn="r">
              <a:spcBef>
                <a:spcPts val="0"/>
              </a:spcBef>
              <a:buNone/>
              <a:defRPr sz="1600" b="0" i="0" u="none" strike="noStrike" cap="none">
                <a:solidFill>
                  <a:schemeClr val="accent6"/>
                </a:solidFill>
                <a:latin typeface="Arial"/>
                <a:ea typeface="Arial"/>
                <a:cs typeface="Arial"/>
                <a:sym typeface="Arial"/>
              </a:defRPr>
            </a:lvl6pPr>
            <a:lvl7pPr marL="0" marR="0" lvl="6" indent="0" algn="r">
              <a:spcBef>
                <a:spcPts val="0"/>
              </a:spcBef>
              <a:buNone/>
              <a:defRPr sz="1600" b="0" i="0" u="none" strike="noStrike" cap="none">
                <a:solidFill>
                  <a:schemeClr val="accent6"/>
                </a:solidFill>
                <a:latin typeface="Arial"/>
                <a:ea typeface="Arial"/>
                <a:cs typeface="Arial"/>
                <a:sym typeface="Arial"/>
              </a:defRPr>
            </a:lvl7pPr>
            <a:lvl8pPr marL="0" marR="0" lvl="7" indent="0" algn="r">
              <a:spcBef>
                <a:spcPts val="0"/>
              </a:spcBef>
              <a:buNone/>
              <a:defRPr sz="1600" b="0" i="0" u="none" strike="noStrike" cap="none">
                <a:solidFill>
                  <a:schemeClr val="accent6"/>
                </a:solidFill>
                <a:latin typeface="Arial"/>
                <a:ea typeface="Arial"/>
                <a:cs typeface="Arial"/>
                <a:sym typeface="Arial"/>
              </a:defRPr>
            </a:lvl8pPr>
            <a:lvl9pPr marL="0" marR="0" lvl="8" indent="0" algn="r">
              <a:spcBef>
                <a:spcPts val="0"/>
              </a:spcBef>
              <a:buNone/>
              <a:defRPr sz="1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6"/>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
          <p:cNvSpPr txBox="1">
            <a:spLocks noGrp="1"/>
          </p:cNvSpPr>
          <p:nvPr>
            <p:ph type="body" idx="5"/>
          </p:nvPr>
        </p:nvSpPr>
        <p:spPr>
          <a:xfrm>
            <a:off x="6433647" y="3333750"/>
            <a:ext cx="4352925" cy="26368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siness Model">
  <p:cSld name="Business Model">
    <p:spTree>
      <p:nvGrpSpPr>
        <p:cNvPr id="1" name="Shape 83"/>
        <p:cNvGrpSpPr/>
        <p:nvPr/>
      </p:nvGrpSpPr>
      <p:grpSpPr>
        <a:xfrm>
          <a:off x="0" y="0"/>
          <a:ext cx="0" cy="0"/>
          <a:chOff x="0" y="0"/>
          <a:chExt cx="0" cy="0"/>
        </a:xfrm>
      </p:grpSpPr>
      <p:pic>
        <p:nvPicPr>
          <p:cNvPr id="84" name="Google Shape;84;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5" name="Google Shape;85;p7"/>
          <p:cNvSpPr txBox="1">
            <a:spLocks noGrp="1"/>
          </p:cNvSpPr>
          <p:nvPr>
            <p:ph type="title"/>
          </p:nvPr>
        </p:nvSpPr>
        <p:spPr>
          <a:xfrm>
            <a:off x="965511" y="760406"/>
            <a:ext cx="5424988" cy="5792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7"/>
          <p:cNvSpPr txBox="1">
            <a:spLocks noGrp="1"/>
          </p:cNvSpPr>
          <p:nvPr>
            <p:ph type="body" idx="1"/>
          </p:nvPr>
        </p:nvSpPr>
        <p:spPr>
          <a:xfrm>
            <a:off x="965511" y="3417877"/>
            <a:ext cx="2806280"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7"/>
          <p:cNvSpPr txBox="1">
            <a:spLocks noGrp="1"/>
          </p:cNvSpPr>
          <p:nvPr>
            <p:ph type="body" idx="2"/>
          </p:nvPr>
        </p:nvSpPr>
        <p:spPr>
          <a:xfrm>
            <a:off x="965511" y="3766050"/>
            <a:ext cx="2806280" cy="11489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8" name="Google Shape;88;p7"/>
          <p:cNvSpPr txBox="1">
            <a:spLocks noGrp="1"/>
          </p:cNvSpPr>
          <p:nvPr>
            <p:ph type="body" idx="3"/>
          </p:nvPr>
        </p:nvSpPr>
        <p:spPr>
          <a:xfrm>
            <a:off x="4514520" y="3400925"/>
            <a:ext cx="2806280"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9" name="Google Shape;89;p7"/>
          <p:cNvSpPr txBox="1">
            <a:spLocks noGrp="1"/>
          </p:cNvSpPr>
          <p:nvPr>
            <p:ph type="body" idx="4"/>
          </p:nvPr>
        </p:nvSpPr>
        <p:spPr>
          <a:xfrm>
            <a:off x="4514520" y="3749098"/>
            <a:ext cx="2806280" cy="11489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7"/>
          <p:cNvSpPr txBox="1">
            <a:spLocks noGrp="1"/>
          </p:cNvSpPr>
          <p:nvPr>
            <p:ph type="body" idx="5"/>
          </p:nvPr>
        </p:nvSpPr>
        <p:spPr>
          <a:xfrm>
            <a:off x="8063529" y="3400925"/>
            <a:ext cx="2692240" cy="3651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7"/>
          <p:cNvSpPr txBox="1">
            <a:spLocks noGrp="1"/>
          </p:cNvSpPr>
          <p:nvPr>
            <p:ph type="body" idx="6"/>
          </p:nvPr>
        </p:nvSpPr>
        <p:spPr>
          <a:xfrm>
            <a:off x="8063529" y="3749098"/>
            <a:ext cx="2692240" cy="11489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7"/>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7"/>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rket Opportunity Overview">
  <p:cSld name="Market Opportunity Overview">
    <p:spTree>
      <p:nvGrpSpPr>
        <p:cNvPr id="1" name="Shape 95"/>
        <p:cNvGrpSpPr/>
        <p:nvPr/>
      </p:nvGrpSpPr>
      <p:grpSpPr>
        <a:xfrm>
          <a:off x="0" y="0"/>
          <a:ext cx="0" cy="0"/>
          <a:chOff x="0" y="0"/>
          <a:chExt cx="0" cy="0"/>
        </a:xfrm>
      </p:grpSpPr>
      <p:pic>
        <p:nvPicPr>
          <p:cNvPr id="96" name="Google Shape;96;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8"/>
          <p:cNvSpPr txBox="1">
            <a:spLocks noGrp="1"/>
          </p:cNvSpPr>
          <p:nvPr>
            <p:ph type="title"/>
          </p:nvPr>
        </p:nvSpPr>
        <p:spPr>
          <a:xfrm>
            <a:off x="5029799" y="1380501"/>
            <a:ext cx="5097428" cy="991689"/>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8"/>
          <p:cNvSpPr txBox="1">
            <a:spLocks noGrp="1"/>
          </p:cNvSpPr>
          <p:nvPr>
            <p:ph type="body" idx="1"/>
          </p:nvPr>
        </p:nvSpPr>
        <p:spPr>
          <a:xfrm>
            <a:off x="692337" y="3400981"/>
            <a:ext cx="2693128" cy="9916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6"/>
              </a:buClr>
              <a:buSzPts val="5400"/>
              <a:buFont typeface="Arial"/>
              <a:buNone/>
              <a:defRPr sz="54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8"/>
          <p:cNvSpPr txBox="1">
            <a:spLocks noGrp="1"/>
          </p:cNvSpPr>
          <p:nvPr>
            <p:ph type="body" idx="2"/>
          </p:nvPr>
        </p:nvSpPr>
        <p:spPr>
          <a:xfrm>
            <a:off x="692336" y="4670980"/>
            <a:ext cx="2693129" cy="11516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accent6"/>
              </a:buClr>
              <a:buSzPts val="1400"/>
              <a:buFont typeface="Courier New"/>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8"/>
          <p:cNvSpPr txBox="1">
            <a:spLocks noGrp="1"/>
          </p:cNvSpPr>
          <p:nvPr>
            <p:ph type="body" idx="3"/>
          </p:nvPr>
        </p:nvSpPr>
        <p:spPr>
          <a:xfrm>
            <a:off x="3587933" y="3400981"/>
            <a:ext cx="2693128" cy="9916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6"/>
              </a:buClr>
              <a:buSzPts val="5400"/>
              <a:buFont typeface="Arial"/>
              <a:buNone/>
              <a:defRPr sz="54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8"/>
          <p:cNvSpPr txBox="1">
            <a:spLocks noGrp="1"/>
          </p:cNvSpPr>
          <p:nvPr>
            <p:ph type="body" idx="4"/>
          </p:nvPr>
        </p:nvSpPr>
        <p:spPr>
          <a:xfrm>
            <a:off x="3587931" y="4670980"/>
            <a:ext cx="2693129" cy="11516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accent6"/>
              </a:buClr>
              <a:buSzPts val="1400"/>
              <a:buFont typeface="Courier New"/>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8"/>
          <p:cNvSpPr txBox="1">
            <a:spLocks noGrp="1"/>
          </p:cNvSpPr>
          <p:nvPr>
            <p:ph type="body" idx="5"/>
          </p:nvPr>
        </p:nvSpPr>
        <p:spPr>
          <a:xfrm>
            <a:off x="6483530" y="3400981"/>
            <a:ext cx="2693128" cy="9916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6"/>
              </a:buClr>
              <a:buSzPts val="5400"/>
              <a:buFont typeface="Arial"/>
              <a:buNone/>
              <a:defRPr sz="54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8"/>
          <p:cNvSpPr txBox="1">
            <a:spLocks noGrp="1"/>
          </p:cNvSpPr>
          <p:nvPr>
            <p:ph type="body" idx="6"/>
          </p:nvPr>
        </p:nvSpPr>
        <p:spPr>
          <a:xfrm>
            <a:off x="6483528" y="4670980"/>
            <a:ext cx="2693129" cy="11516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accent6"/>
              </a:buClr>
              <a:buSzPts val="1400"/>
              <a:buFont typeface="Courier New"/>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8"/>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8"/>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8"/>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owth Strategy">
  <p:cSld name="Growth Strategy">
    <p:spTree>
      <p:nvGrpSpPr>
        <p:cNvPr id="1" name="Shape 107"/>
        <p:cNvGrpSpPr/>
        <p:nvPr/>
      </p:nvGrpSpPr>
      <p:grpSpPr>
        <a:xfrm>
          <a:off x="0" y="0"/>
          <a:ext cx="0" cy="0"/>
          <a:chOff x="0" y="0"/>
          <a:chExt cx="0" cy="0"/>
        </a:xfrm>
      </p:grpSpPr>
      <p:pic>
        <p:nvPicPr>
          <p:cNvPr id="108" name="Google Shape;108;p9"/>
          <p:cNvPicPr preferRelativeResize="0"/>
          <p:nvPr/>
        </p:nvPicPr>
        <p:blipFill rotWithShape="1">
          <a:blip r:embed="rId2">
            <a:alphaModFix/>
          </a:blip>
          <a:srcRect/>
          <a:stretch/>
        </p:blipFill>
        <p:spPr>
          <a:xfrm>
            <a:off x="0" y="3371"/>
            <a:ext cx="12192000" cy="6858000"/>
          </a:xfrm>
          <a:prstGeom prst="rect">
            <a:avLst/>
          </a:prstGeom>
          <a:noFill/>
          <a:ln>
            <a:noFill/>
          </a:ln>
        </p:spPr>
      </p:pic>
      <p:sp>
        <p:nvSpPr>
          <p:cNvPr id="109" name="Google Shape;109;p9"/>
          <p:cNvSpPr txBox="1">
            <a:spLocks noGrp="1"/>
          </p:cNvSpPr>
          <p:nvPr>
            <p:ph type="title"/>
          </p:nvPr>
        </p:nvSpPr>
        <p:spPr>
          <a:xfrm>
            <a:off x="3294345" y="1158710"/>
            <a:ext cx="5611660" cy="677782"/>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9"/>
          <p:cNvSpPr txBox="1">
            <a:spLocks noGrp="1"/>
          </p:cNvSpPr>
          <p:nvPr>
            <p:ph type="body" idx="1"/>
          </p:nvPr>
        </p:nvSpPr>
        <p:spPr>
          <a:xfrm>
            <a:off x="3519730" y="1836492"/>
            <a:ext cx="5152539" cy="7184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9"/>
          <p:cNvSpPr txBox="1">
            <a:spLocks noGrp="1"/>
          </p:cNvSpPr>
          <p:nvPr>
            <p:ph type="body" idx="2"/>
          </p:nvPr>
        </p:nvSpPr>
        <p:spPr>
          <a:xfrm>
            <a:off x="1833290" y="3262556"/>
            <a:ext cx="1706965" cy="10485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9"/>
          <p:cNvSpPr txBox="1">
            <a:spLocks noGrp="1"/>
          </p:cNvSpPr>
          <p:nvPr>
            <p:ph type="body" idx="3"/>
          </p:nvPr>
        </p:nvSpPr>
        <p:spPr>
          <a:xfrm>
            <a:off x="5053332" y="3262556"/>
            <a:ext cx="1706965" cy="10485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Google Shape;113;p9"/>
          <p:cNvSpPr txBox="1">
            <a:spLocks noGrp="1"/>
          </p:cNvSpPr>
          <p:nvPr>
            <p:ph type="body" idx="4"/>
          </p:nvPr>
        </p:nvSpPr>
        <p:spPr>
          <a:xfrm>
            <a:off x="8197008" y="3262556"/>
            <a:ext cx="1706965" cy="10485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000"/>
              </a:spcBef>
              <a:spcAft>
                <a:spcPts val="0"/>
              </a:spcAft>
              <a:buClr>
                <a:schemeClr val="accent6"/>
              </a:buClr>
              <a:buSzPts val="1600"/>
              <a:buFont typeface="Arial"/>
              <a:buNone/>
              <a:defRPr sz="1600" b="1" i="0" u="none" strike="noStrike" cap="none">
                <a:solidFill>
                  <a:schemeClr val="accent6"/>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9"/>
          <p:cNvSpPr txBox="1">
            <a:spLocks noGrp="1"/>
          </p:cNvSpPr>
          <p:nvPr>
            <p:ph type="body" idx="5"/>
          </p:nvPr>
        </p:nvSpPr>
        <p:spPr>
          <a:xfrm>
            <a:off x="1462028" y="4704557"/>
            <a:ext cx="2431015" cy="11489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9"/>
          <p:cNvSpPr txBox="1">
            <a:spLocks noGrp="1"/>
          </p:cNvSpPr>
          <p:nvPr>
            <p:ph type="body" idx="6"/>
          </p:nvPr>
        </p:nvSpPr>
        <p:spPr>
          <a:xfrm>
            <a:off x="4691306" y="4704558"/>
            <a:ext cx="2431015" cy="11489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9"/>
          <p:cNvSpPr txBox="1">
            <a:spLocks noGrp="1"/>
          </p:cNvSpPr>
          <p:nvPr>
            <p:ph type="body" idx="7"/>
          </p:nvPr>
        </p:nvSpPr>
        <p:spPr>
          <a:xfrm>
            <a:off x="7834982" y="4704557"/>
            <a:ext cx="2431015" cy="11489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9"/>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9"/>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9"/>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duct Benefits">
  <p:cSld name="Product Benefits">
    <p:spTree>
      <p:nvGrpSpPr>
        <p:cNvPr id="1" name="Shape 120"/>
        <p:cNvGrpSpPr/>
        <p:nvPr/>
      </p:nvGrpSpPr>
      <p:grpSpPr>
        <a:xfrm>
          <a:off x="0" y="0"/>
          <a:ext cx="0" cy="0"/>
          <a:chOff x="0" y="0"/>
          <a:chExt cx="0" cy="0"/>
        </a:xfrm>
      </p:grpSpPr>
      <p:pic>
        <p:nvPicPr>
          <p:cNvPr id="121" name="Google Shape;121;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2" name="Google Shape;122;p10"/>
          <p:cNvSpPr txBox="1">
            <a:spLocks noGrp="1"/>
          </p:cNvSpPr>
          <p:nvPr>
            <p:ph type="title"/>
          </p:nvPr>
        </p:nvSpPr>
        <p:spPr>
          <a:xfrm>
            <a:off x="3672555" y="1823626"/>
            <a:ext cx="4569572" cy="5800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Century Gothic"/>
              <a:buNone/>
              <a:defRPr sz="28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0"/>
          <p:cNvSpPr txBox="1">
            <a:spLocks noGrp="1"/>
          </p:cNvSpPr>
          <p:nvPr>
            <p:ph type="body" idx="1"/>
          </p:nvPr>
        </p:nvSpPr>
        <p:spPr>
          <a:xfrm>
            <a:off x="2956595" y="2807310"/>
            <a:ext cx="5824073" cy="19401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2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Google Shape;124;p10"/>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900" b="1"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0"/>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chemeClr val="accent6"/>
                </a:solidFill>
                <a:latin typeface="Arial"/>
                <a:ea typeface="Arial"/>
                <a:cs typeface="Arial"/>
                <a:sym typeface="Arial"/>
              </a:defRPr>
            </a:lvl1pPr>
            <a:lvl2pPr marL="0" marR="0" lvl="1" indent="0" algn="r">
              <a:spcBef>
                <a:spcPts val="0"/>
              </a:spcBef>
              <a:buNone/>
              <a:defRPr sz="1600">
                <a:solidFill>
                  <a:schemeClr val="accent6"/>
                </a:solidFill>
                <a:latin typeface="Arial"/>
                <a:ea typeface="Arial"/>
                <a:cs typeface="Arial"/>
                <a:sym typeface="Arial"/>
              </a:defRPr>
            </a:lvl2pPr>
            <a:lvl3pPr marL="0" marR="0" lvl="2" indent="0" algn="r">
              <a:spcBef>
                <a:spcPts val="0"/>
              </a:spcBef>
              <a:buNone/>
              <a:defRPr sz="1600">
                <a:solidFill>
                  <a:schemeClr val="accent6"/>
                </a:solidFill>
                <a:latin typeface="Arial"/>
                <a:ea typeface="Arial"/>
                <a:cs typeface="Arial"/>
                <a:sym typeface="Arial"/>
              </a:defRPr>
            </a:lvl3pPr>
            <a:lvl4pPr marL="0" marR="0" lvl="3" indent="0" algn="r">
              <a:spcBef>
                <a:spcPts val="0"/>
              </a:spcBef>
              <a:buNone/>
              <a:defRPr sz="1600">
                <a:solidFill>
                  <a:schemeClr val="accent6"/>
                </a:solidFill>
                <a:latin typeface="Arial"/>
                <a:ea typeface="Arial"/>
                <a:cs typeface="Arial"/>
                <a:sym typeface="Arial"/>
              </a:defRPr>
            </a:lvl4pPr>
            <a:lvl5pPr marL="0" marR="0" lvl="4" indent="0" algn="r">
              <a:spcBef>
                <a:spcPts val="0"/>
              </a:spcBef>
              <a:buNone/>
              <a:defRPr sz="1600">
                <a:solidFill>
                  <a:schemeClr val="accent6"/>
                </a:solidFill>
                <a:latin typeface="Arial"/>
                <a:ea typeface="Arial"/>
                <a:cs typeface="Arial"/>
                <a:sym typeface="Arial"/>
              </a:defRPr>
            </a:lvl5pPr>
            <a:lvl6pPr marL="0" marR="0" lvl="5" indent="0" algn="r">
              <a:spcBef>
                <a:spcPts val="0"/>
              </a:spcBef>
              <a:buNone/>
              <a:defRPr sz="1600">
                <a:solidFill>
                  <a:schemeClr val="accent6"/>
                </a:solidFill>
                <a:latin typeface="Arial"/>
                <a:ea typeface="Arial"/>
                <a:cs typeface="Arial"/>
                <a:sym typeface="Arial"/>
              </a:defRPr>
            </a:lvl6pPr>
            <a:lvl7pPr marL="0" marR="0" lvl="6" indent="0" algn="r">
              <a:spcBef>
                <a:spcPts val="0"/>
              </a:spcBef>
              <a:buNone/>
              <a:defRPr sz="1600">
                <a:solidFill>
                  <a:schemeClr val="accent6"/>
                </a:solidFill>
                <a:latin typeface="Arial"/>
                <a:ea typeface="Arial"/>
                <a:cs typeface="Arial"/>
                <a:sym typeface="Arial"/>
              </a:defRPr>
            </a:lvl7pPr>
            <a:lvl8pPr marL="0" marR="0" lvl="7" indent="0" algn="r">
              <a:spcBef>
                <a:spcPts val="0"/>
              </a:spcBef>
              <a:buNone/>
              <a:defRPr sz="1600">
                <a:solidFill>
                  <a:schemeClr val="accent6"/>
                </a:solidFill>
                <a:latin typeface="Arial"/>
                <a:ea typeface="Arial"/>
                <a:cs typeface="Arial"/>
                <a:sym typeface="Arial"/>
              </a:defRPr>
            </a:lvl8pPr>
            <a:lvl9pPr marL="0" marR="0" lvl="8" indent="0" algn="r">
              <a:spcBef>
                <a:spcPts val="0"/>
              </a:spcBef>
              <a:buNone/>
              <a:defRPr sz="16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0"/>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rot="5400000">
            <a:off x="10541127" y="1408176"/>
            <a:ext cx="27704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1"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accent6"/>
                </a:solidFill>
                <a:latin typeface="Arial"/>
                <a:ea typeface="Arial"/>
                <a:cs typeface="Arial"/>
                <a:sym typeface="Arial"/>
              </a:defRPr>
            </a:lvl1pPr>
            <a:lvl2pPr marL="0" marR="0" lvl="1" indent="0" algn="r" rtl="0">
              <a:spcBef>
                <a:spcPts val="0"/>
              </a:spcBef>
              <a:buNone/>
              <a:defRPr sz="1600" b="0" i="0" u="none" strike="noStrike" cap="none">
                <a:solidFill>
                  <a:schemeClr val="accent6"/>
                </a:solidFill>
                <a:latin typeface="Arial"/>
                <a:ea typeface="Arial"/>
                <a:cs typeface="Arial"/>
                <a:sym typeface="Arial"/>
              </a:defRPr>
            </a:lvl2pPr>
            <a:lvl3pPr marL="0" marR="0" lvl="2" indent="0" algn="r" rtl="0">
              <a:spcBef>
                <a:spcPts val="0"/>
              </a:spcBef>
              <a:buNone/>
              <a:defRPr sz="1600" b="0" i="0" u="none" strike="noStrike" cap="none">
                <a:solidFill>
                  <a:schemeClr val="accent6"/>
                </a:solidFill>
                <a:latin typeface="Arial"/>
                <a:ea typeface="Arial"/>
                <a:cs typeface="Arial"/>
                <a:sym typeface="Arial"/>
              </a:defRPr>
            </a:lvl3pPr>
            <a:lvl4pPr marL="0" marR="0" lvl="3" indent="0" algn="r" rtl="0">
              <a:spcBef>
                <a:spcPts val="0"/>
              </a:spcBef>
              <a:buNone/>
              <a:defRPr sz="1600" b="0" i="0" u="none" strike="noStrike" cap="none">
                <a:solidFill>
                  <a:schemeClr val="accent6"/>
                </a:solidFill>
                <a:latin typeface="Arial"/>
                <a:ea typeface="Arial"/>
                <a:cs typeface="Arial"/>
                <a:sym typeface="Arial"/>
              </a:defRPr>
            </a:lvl4pPr>
            <a:lvl5pPr marL="0" marR="0" lvl="4" indent="0" algn="r" rtl="0">
              <a:spcBef>
                <a:spcPts val="0"/>
              </a:spcBef>
              <a:buNone/>
              <a:defRPr sz="1600" b="0" i="0" u="none" strike="noStrike" cap="none">
                <a:solidFill>
                  <a:schemeClr val="accent6"/>
                </a:solidFill>
                <a:latin typeface="Arial"/>
                <a:ea typeface="Arial"/>
                <a:cs typeface="Arial"/>
                <a:sym typeface="Arial"/>
              </a:defRPr>
            </a:lvl5pPr>
            <a:lvl6pPr marL="0" marR="0" lvl="5" indent="0" algn="r" rtl="0">
              <a:spcBef>
                <a:spcPts val="0"/>
              </a:spcBef>
              <a:buNone/>
              <a:defRPr sz="1600" b="0" i="0" u="none" strike="noStrike" cap="none">
                <a:solidFill>
                  <a:schemeClr val="accent6"/>
                </a:solidFill>
                <a:latin typeface="Arial"/>
                <a:ea typeface="Arial"/>
                <a:cs typeface="Arial"/>
                <a:sym typeface="Arial"/>
              </a:defRPr>
            </a:lvl6pPr>
            <a:lvl7pPr marL="0" marR="0" lvl="6" indent="0" algn="r" rtl="0">
              <a:spcBef>
                <a:spcPts val="0"/>
              </a:spcBef>
              <a:buNone/>
              <a:defRPr sz="1600" b="0" i="0" u="none" strike="noStrike" cap="none">
                <a:solidFill>
                  <a:schemeClr val="accent6"/>
                </a:solidFill>
                <a:latin typeface="Arial"/>
                <a:ea typeface="Arial"/>
                <a:cs typeface="Arial"/>
                <a:sym typeface="Arial"/>
              </a:defRPr>
            </a:lvl7pPr>
            <a:lvl8pPr marL="0" marR="0" lvl="7" indent="0" algn="r" rtl="0">
              <a:spcBef>
                <a:spcPts val="0"/>
              </a:spcBef>
              <a:buNone/>
              <a:defRPr sz="1600" b="0" i="0" u="none" strike="noStrike" cap="none">
                <a:solidFill>
                  <a:schemeClr val="accent6"/>
                </a:solidFill>
                <a:latin typeface="Arial"/>
                <a:ea typeface="Arial"/>
                <a:cs typeface="Arial"/>
                <a:sym typeface="Arial"/>
              </a:defRPr>
            </a:lvl8pPr>
            <a:lvl9pPr marL="0" marR="0" lvl="8" indent="0" algn="r" rtl="0">
              <a:spcBef>
                <a:spcPts val="0"/>
              </a:spcBef>
              <a:buNone/>
              <a:defRPr sz="1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dt" idx="10"/>
          </p:nvPr>
        </p:nvSpPr>
        <p:spPr>
          <a:xfrm rot="5400000">
            <a:off x="10595991" y="5074920"/>
            <a:ext cx="264766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1"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nkedin.com/in/girish-hukkeri-b4621a345/" TargetMode="External"/><Relationship Id="rId7"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VhDm347BU-U" TargetMode="External"/><Relationship Id="rId5" Type="http://schemas.openxmlformats.org/officeDocument/2006/relationships/hyperlink" Target="https://situational-awareness.ai/"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3"/>
          <p:cNvSpPr txBox="1">
            <a:spLocks noGrp="1"/>
          </p:cNvSpPr>
          <p:nvPr>
            <p:ph type="body" idx="1"/>
          </p:nvPr>
        </p:nvSpPr>
        <p:spPr>
          <a:xfrm>
            <a:off x="228600" y="2027115"/>
            <a:ext cx="6743700" cy="66846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3600"/>
              <a:buNone/>
            </a:pPr>
            <a:r>
              <a:rPr lang="en-US" sz="3600" b="0" i="0"/>
              <a:t>Ideas to </a:t>
            </a:r>
            <a:r>
              <a:rPr lang="en-US" sz="3600"/>
              <a:t>U</a:t>
            </a:r>
            <a:r>
              <a:rPr lang="en-US" sz="3600" b="0" i="0"/>
              <a:t>nicorns </a:t>
            </a:r>
            <a:r>
              <a:rPr lang="en-US" sz="3600" b="0" i="1"/>
              <a:t>through AI</a:t>
            </a:r>
            <a:r>
              <a:rPr lang="en-US" sz="3600" b="0" i="0"/>
              <a:t>!</a:t>
            </a:r>
            <a:endParaRPr sz="3600"/>
          </a:p>
        </p:txBody>
      </p:sp>
      <p:sp>
        <p:nvSpPr>
          <p:cNvPr id="344" name="Google Shape;344;p23"/>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345" name="Google Shape;345;p23"/>
          <p:cNvPicPr preferRelativeResize="0"/>
          <p:nvPr/>
        </p:nvPicPr>
        <p:blipFill rotWithShape="1">
          <a:blip r:embed="rId3">
            <a:alphaModFix/>
          </a:blip>
          <a:srcRect/>
          <a:stretch/>
        </p:blipFill>
        <p:spPr>
          <a:xfrm>
            <a:off x="11275337" y="5907805"/>
            <a:ext cx="487363" cy="487363"/>
          </a:xfrm>
          <a:prstGeom prst="rect">
            <a:avLst/>
          </a:prstGeom>
          <a:noFill/>
          <a:ln>
            <a:noFill/>
          </a:ln>
        </p:spPr>
      </p:pic>
      <p:pic>
        <p:nvPicPr>
          <p:cNvPr id="346" name="Google Shape;346;p23" descr="A unicorn and a light bulb&#10;&#10;Description automatically generated"/>
          <p:cNvPicPr preferRelativeResize="0">
            <a:picLocks noGrp="1"/>
          </p:cNvPicPr>
          <p:nvPr>
            <p:ph type="pic" idx="2"/>
          </p:nvPr>
        </p:nvPicPr>
        <p:blipFill rotWithShape="1">
          <a:blip r:embed="rId4">
            <a:alphaModFix/>
          </a:blip>
          <a:srcRect t="923" b="922"/>
          <a:stretch/>
        </p:blipFill>
        <p:spPr>
          <a:xfrm>
            <a:off x="7656935" y="1474454"/>
            <a:ext cx="3527091" cy="3463540"/>
          </a:xfrm>
          <a:prstGeom prst="ellipse">
            <a:avLst/>
          </a:prstGeom>
          <a:noFill/>
          <a:ln>
            <a:noFill/>
          </a:ln>
        </p:spPr>
      </p:pic>
      <p:sp>
        <p:nvSpPr>
          <p:cNvPr id="347" name="Google Shape;347;p23"/>
          <p:cNvSpPr txBox="1">
            <a:spLocks noGrp="1"/>
          </p:cNvSpPr>
          <p:nvPr>
            <p:ph type="title"/>
          </p:nvPr>
        </p:nvSpPr>
        <p:spPr>
          <a:xfrm>
            <a:off x="2645939" y="1379950"/>
            <a:ext cx="1435827" cy="538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2800"/>
              <a:buFont typeface="Arial"/>
              <a:buNone/>
            </a:pPr>
            <a:r>
              <a:rPr lang="en-US" cap="none">
                <a:latin typeface="Arial"/>
                <a:ea typeface="Arial"/>
                <a:cs typeface="Arial"/>
                <a:sym typeface="Arial"/>
              </a:rPr>
              <a:t>i2u.ai</a:t>
            </a:r>
            <a:endParaRPr cap="none">
              <a:latin typeface="Arial"/>
              <a:ea typeface="Arial"/>
              <a:cs typeface="Arial"/>
              <a:sym typeface="Arial"/>
            </a:endParaRPr>
          </a:p>
        </p:txBody>
      </p:sp>
      <p:pic>
        <p:nvPicPr>
          <p:cNvPr id="348" name="Google Shape;348;p23" descr="A unicorn and a light bulb&#10;&#10;Description automatically generated"/>
          <p:cNvPicPr preferRelativeResize="0"/>
          <p:nvPr/>
        </p:nvPicPr>
        <p:blipFill rotWithShape="1">
          <a:blip r:embed="rId4">
            <a:alphaModFix/>
          </a:blip>
          <a:srcRect t="923" b="922"/>
          <a:stretch/>
        </p:blipFill>
        <p:spPr>
          <a:xfrm>
            <a:off x="2850982" y="564394"/>
            <a:ext cx="749468" cy="735964"/>
          </a:xfrm>
          <a:prstGeom prst="ellipse">
            <a:avLst/>
          </a:prstGeom>
          <a:noFill/>
          <a:ln>
            <a:noFill/>
          </a:ln>
        </p:spPr>
      </p:pic>
      <p:sp>
        <p:nvSpPr>
          <p:cNvPr id="349" name="Google Shape;349;p23"/>
          <p:cNvSpPr txBox="1"/>
          <p:nvPr/>
        </p:nvSpPr>
        <p:spPr>
          <a:xfrm>
            <a:off x="-198694" y="3206224"/>
            <a:ext cx="814254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FFFF00"/>
                </a:solidFill>
                <a:latin typeface="Arial"/>
                <a:ea typeface="Arial"/>
                <a:cs typeface="Arial"/>
                <a:sym typeface="Arial"/>
              </a:rPr>
              <a:t>Business‑Native Agentic AI OS for First‑time Founders, across Sectors &amp; across the Globe</a:t>
            </a:r>
            <a:endParaRPr sz="3200" b="0"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a:spLocks noGrp="1"/>
          </p:cNvSpPr>
          <p:nvPr>
            <p:ph type="title"/>
          </p:nvPr>
        </p:nvSpPr>
        <p:spPr>
          <a:xfrm>
            <a:off x="965511" y="760406"/>
            <a:ext cx="5424988" cy="5792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BUSINESS MODEL</a:t>
            </a:r>
            <a:endParaRPr/>
          </a:p>
        </p:txBody>
      </p:sp>
      <p:sp>
        <p:nvSpPr>
          <p:cNvPr id="474" name="Google Shape;474;p31"/>
          <p:cNvSpPr txBox="1">
            <a:spLocks noGrp="1"/>
          </p:cNvSpPr>
          <p:nvPr>
            <p:ph type="body" idx="1"/>
          </p:nvPr>
        </p:nvSpPr>
        <p:spPr>
          <a:xfrm>
            <a:off x="965511" y="3417877"/>
            <a:ext cx="2806280"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Research​</a:t>
            </a:r>
            <a:endParaRPr/>
          </a:p>
        </p:txBody>
      </p:sp>
      <p:sp>
        <p:nvSpPr>
          <p:cNvPr id="475" name="Google Shape;475;p31"/>
          <p:cNvSpPr txBox="1">
            <a:spLocks noGrp="1"/>
          </p:cNvSpPr>
          <p:nvPr>
            <p:ph type="body" idx="2"/>
          </p:nvPr>
        </p:nvSpPr>
        <p:spPr>
          <a:xfrm>
            <a:off x="965511" y="3766050"/>
            <a:ext cx="2806280" cy="114894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We based our research on technological advancements, market trends, AI Tools and social media​</a:t>
            </a:r>
            <a:endParaRPr/>
          </a:p>
        </p:txBody>
      </p:sp>
      <p:sp>
        <p:nvSpPr>
          <p:cNvPr id="476" name="Google Shape;476;p31"/>
          <p:cNvSpPr txBox="1">
            <a:spLocks noGrp="1"/>
          </p:cNvSpPr>
          <p:nvPr>
            <p:ph type="body" idx="3"/>
          </p:nvPr>
        </p:nvSpPr>
        <p:spPr>
          <a:xfrm>
            <a:off x="4514520" y="3400925"/>
            <a:ext cx="2806280"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Abstract​</a:t>
            </a:r>
            <a:endParaRPr/>
          </a:p>
        </p:txBody>
      </p:sp>
      <p:sp>
        <p:nvSpPr>
          <p:cNvPr id="477" name="Google Shape;477;p31"/>
          <p:cNvSpPr txBox="1">
            <a:spLocks noGrp="1"/>
          </p:cNvSpPr>
          <p:nvPr>
            <p:ph type="body" idx="4"/>
          </p:nvPr>
        </p:nvSpPr>
        <p:spPr>
          <a:xfrm>
            <a:off x="4514520" y="3749098"/>
            <a:ext cx="2806280" cy="1479118"/>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We believe people need such platforms more than ever now, specifically dedicated to startups &amp; MSME niche market​</a:t>
            </a:r>
            <a:endParaRPr/>
          </a:p>
        </p:txBody>
      </p:sp>
      <p:sp>
        <p:nvSpPr>
          <p:cNvPr id="478" name="Google Shape;478;p31"/>
          <p:cNvSpPr txBox="1">
            <a:spLocks noGrp="1"/>
          </p:cNvSpPr>
          <p:nvPr>
            <p:ph type="body" idx="5"/>
          </p:nvPr>
        </p:nvSpPr>
        <p:spPr>
          <a:xfrm>
            <a:off x="8063529" y="3400925"/>
            <a:ext cx="2692240"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Design​</a:t>
            </a:r>
            <a:endParaRPr/>
          </a:p>
        </p:txBody>
      </p:sp>
      <p:sp>
        <p:nvSpPr>
          <p:cNvPr id="479" name="Google Shape;479;p31"/>
          <p:cNvSpPr txBox="1">
            <a:spLocks noGrp="1"/>
          </p:cNvSpPr>
          <p:nvPr>
            <p:ph type="body" idx="6"/>
          </p:nvPr>
        </p:nvSpPr>
        <p:spPr>
          <a:xfrm>
            <a:off x="8063529" y="3749098"/>
            <a:ext cx="2692240" cy="114894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Highly engaging and easy to use ​</a:t>
            </a:r>
            <a:endParaRPr/>
          </a:p>
        </p:txBody>
      </p:sp>
      <p:sp>
        <p:nvSpPr>
          <p:cNvPr id="480" name="Google Shape;480;p31"/>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cxnSp>
        <p:nvCxnSpPr>
          <p:cNvPr id="481" name="Google Shape;481;p31"/>
          <p:cNvCxnSpPr/>
          <p:nvPr/>
        </p:nvCxnSpPr>
        <p:spPr>
          <a:xfrm>
            <a:off x="2668225" y="2771218"/>
            <a:ext cx="6590075" cy="0"/>
          </a:xfrm>
          <a:prstGeom prst="straightConnector1">
            <a:avLst/>
          </a:prstGeom>
          <a:noFill/>
          <a:ln w="9525" cap="flat" cmpd="sng">
            <a:solidFill>
              <a:schemeClr val="accent6"/>
            </a:solidFill>
            <a:prstDash val="solid"/>
            <a:miter lim="800000"/>
            <a:headEnd type="none" w="sm" len="sm"/>
            <a:tailEnd type="none" w="sm" len="sm"/>
          </a:ln>
        </p:spPr>
      </p:cxnSp>
      <p:sp>
        <p:nvSpPr>
          <p:cNvPr id="482" name="Google Shape;482;p31"/>
          <p:cNvSpPr/>
          <p:nvPr/>
        </p:nvSpPr>
        <p:spPr>
          <a:xfrm>
            <a:off x="1895812" y="2298379"/>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3" name="Google Shape;483;p31"/>
          <p:cNvPicPr preferRelativeResize="0"/>
          <p:nvPr/>
        </p:nvPicPr>
        <p:blipFill rotWithShape="1">
          <a:blip r:embed="rId3">
            <a:alphaModFix/>
          </a:blip>
          <a:srcRect/>
          <a:stretch/>
        </p:blipFill>
        <p:spPr>
          <a:xfrm>
            <a:off x="2069077" y="2471644"/>
            <a:ext cx="599148" cy="599148"/>
          </a:xfrm>
          <a:prstGeom prst="rect">
            <a:avLst/>
          </a:prstGeom>
          <a:noFill/>
          <a:ln>
            <a:noFill/>
          </a:ln>
        </p:spPr>
      </p:pic>
      <p:sp>
        <p:nvSpPr>
          <p:cNvPr id="484" name="Google Shape;484;p31"/>
          <p:cNvSpPr/>
          <p:nvPr/>
        </p:nvSpPr>
        <p:spPr>
          <a:xfrm>
            <a:off x="5444821" y="2298379"/>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5" name="Google Shape;485;p31"/>
          <p:cNvPicPr preferRelativeResize="0"/>
          <p:nvPr/>
        </p:nvPicPr>
        <p:blipFill rotWithShape="1">
          <a:blip r:embed="rId4">
            <a:alphaModFix/>
          </a:blip>
          <a:srcRect/>
          <a:stretch/>
        </p:blipFill>
        <p:spPr>
          <a:xfrm>
            <a:off x="5618086" y="2471644"/>
            <a:ext cx="599148" cy="599148"/>
          </a:xfrm>
          <a:prstGeom prst="rect">
            <a:avLst/>
          </a:prstGeom>
          <a:noFill/>
          <a:ln>
            <a:noFill/>
          </a:ln>
        </p:spPr>
      </p:pic>
      <p:sp>
        <p:nvSpPr>
          <p:cNvPr id="486" name="Google Shape;486;p31"/>
          <p:cNvSpPr/>
          <p:nvPr/>
        </p:nvSpPr>
        <p:spPr>
          <a:xfrm>
            <a:off x="8936810" y="2298379"/>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7" name="Google Shape;487;p31"/>
          <p:cNvPicPr preferRelativeResize="0"/>
          <p:nvPr/>
        </p:nvPicPr>
        <p:blipFill rotWithShape="1">
          <a:blip r:embed="rId5">
            <a:alphaModFix/>
          </a:blip>
          <a:srcRect/>
          <a:stretch/>
        </p:blipFill>
        <p:spPr>
          <a:xfrm>
            <a:off x="9110075" y="2471644"/>
            <a:ext cx="599148" cy="599148"/>
          </a:xfrm>
          <a:prstGeom prst="rect">
            <a:avLst/>
          </a:prstGeom>
          <a:noFill/>
          <a:ln>
            <a:noFill/>
          </a:ln>
        </p:spPr>
      </p:pic>
      <p:pic>
        <p:nvPicPr>
          <p:cNvPr id="488" name="Google Shape;488;p31"/>
          <p:cNvPicPr preferRelativeResize="0"/>
          <p:nvPr/>
        </p:nvPicPr>
        <p:blipFill rotWithShape="1">
          <a:blip r:embed="rId6">
            <a:alphaModFix/>
          </a:blip>
          <a:srcRect/>
          <a:stretch/>
        </p:blipFill>
        <p:spPr>
          <a:xfrm>
            <a:off x="11504675" y="6370637"/>
            <a:ext cx="487363" cy="487363"/>
          </a:xfrm>
          <a:prstGeom prst="rect">
            <a:avLst/>
          </a:prstGeom>
          <a:noFill/>
          <a:ln>
            <a:noFill/>
          </a:ln>
        </p:spPr>
      </p:pic>
      <p:pic>
        <p:nvPicPr>
          <p:cNvPr id="489" name="Google Shape;489;p31"/>
          <p:cNvPicPr preferRelativeResize="0"/>
          <p:nvPr/>
        </p:nvPicPr>
        <p:blipFill rotWithShape="1">
          <a:blip r:embed="rId7">
            <a:alphaModFix/>
          </a:blip>
          <a:srcRect/>
          <a:stretch/>
        </p:blipFill>
        <p:spPr>
          <a:xfrm>
            <a:off x="11051689" y="0"/>
            <a:ext cx="1140311" cy="1140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2"/>
          <p:cNvSpPr txBox="1">
            <a:spLocks noGrp="1"/>
          </p:cNvSpPr>
          <p:nvPr>
            <p:ph type="title"/>
          </p:nvPr>
        </p:nvSpPr>
        <p:spPr>
          <a:xfrm>
            <a:off x="5029799" y="1380501"/>
            <a:ext cx="5097428" cy="9916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Font typeface="Century Gothic"/>
              <a:buNone/>
            </a:pPr>
            <a:r>
              <a:rPr lang="en-US"/>
              <a:t>MARKET OPPORTUNITY OVERVIEW</a:t>
            </a:r>
            <a:endParaRPr/>
          </a:p>
        </p:txBody>
      </p:sp>
      <p:sp>
        <p:nvSpPr>
          <p:cNvPr id="496" name="Google Shape;496;p32"/>
          <p:cNvSpPr txBox="1">
            <a:spLocks noGrp="1"/>
          </p:cNvSpPr>
          <p:nvPr>
            <p:ph type="body" idx="1"/>
          </p:nvPr>
        </p:nvSpPr>
        <p:spPr>
          <a:xfrm>
            <a:off x="692337" y="3400981"/>
            <a:ext cx="2693128" cy="99168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400"/>
              <a:buNone/>
            </a:pPr>
            <a:r>
              <a:rPr lang="en-US"/>
              <a:t>$10B</a:t>
            </a:r>
            <a:endParaRPr/>
          </a:p>
        </p:txBody>
      </p:sp>
      <p:sp>
        <p:nvSpPr>
          <p:cNvPr id="497" name="Google Shape;497;p32"/>
          <p:cNvSpPr txBox="1">
            <a:spLocks noGrp="1"/>
          </p:cNvSpPr>
          <p:nvPr>
            <p:ph type="body" idx="2"/>
          </p:nvPr>
        </p:nvSpPr>
        <p:spPr>
          <a:xfrm>
            <a:off x="692336" y="4670980"/>
            <a:ext cx="2323007" cy="139551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accent6"/>
              </a:buClr>
              <a:buSzPts val="1400"/>
              <a:buFont typeface="Courier New"/>
              <a:buNone/>
            </a:pPr>
            <a:r>
              <a:rPr lang="en-US"/>
              <a:t>Opportunity to build​</a:t>
            </a:r>
            <a:endParaRPr/>
          </a:p>
          <a:p>
            <a:pPr marL="0" lvl="0" indent="0" algn="l" rtl="0">
              <a:lnSpc>
                <a:spcPct val="150000"/>
              </a:lnSpc>
              <a:spcBef>
                <a:spcPts val="0"/>
              </a:spcBef>
              <a:spcAft>
                <a:spcPts val="0"/>
              </a:spcAft>
              <a:buClr>
                <a:schemeClr val="accent6"/>
              </a:buClr>
              <a:buSzPts val="1400"/>
              <a:buFont typeface="Courier New"/>
              <a:buNone/>
            </a:pPr>
            <a:r>
              <a:rPr lang="en-US"/>
              <a:t>Fully inclusive market​</a:t>
            </a:r>
            <a:endParaRPr/>
          </a:p>
          <a:p>
            <a:pPr marL="0" lvl="0" indent="0" algn="l" rtl="0">
              <a:lnSpc>
                <a:spcPct val="150000"/>
              </a:lnSpc>
              <a:spcBef>
                <a:spcPts val="0"/>
              </a:spcBef>
              <a:spcAft>
                <a:spcPts val="0"/>
              </a:spcAft>
              <a:buClr>
                <a:schemeClr val="accent6"/>
              </a:buClr>
              <a:buSzPts val="1400"/>
              <a:buFont typeface="Courier New"/>
              <a:buNone/>
            </a:pPr>
            <a:r>
              <a:rPr lang="en-US"/>
              <a:t>Total Addressable Market​ (TAM)</a:t>
            </a:r>
            <a:endParaRPr/>
          </a:p>
        </p:txBody>
      </p:sp>
      <p:sp>
        <p:nvSpPr>
          <p:cNvPr id="498" name="Google Shape;498;p32"/>
          <p:cNvSpPr txBox="1">
            <a:spLocks noGrp="1"/>
          </p:cNvSpPr>
          <p:nvPr>
            <p:ph type="body" idx="3"/>
          </p:nvPr>
        </p:nvSpPr>
        <p:spPr>
          <a:xfrm>
            <a:off x="3587933" y="3400981"/>
            <a:ext cx="2693128" cy="99168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400"/>
              <a:buNone/>
            </a:pPr>
            <a:r>
              <a:rPr lang="en-US"/>
              <a:t>$5B</a:t>
            </a:r>
            <a:endParaRPr/>
          </a:p>
        </p:txBody>
      </p:sp>
      <p:sp>
        <p:nvSpPr>
          <p:cNvPr id="499" name="Google Shape;499;p32"/>
          <p:cNvSpPr txBox="1">
            <a:spLocks noGrp="1"/>
          </p:cNvSpPr>
          <p:nvPr>
            <p:ph type="body" idx="4"/>
          </p:nvPr>
        </p:nvSpPr>
        <p:spPr>
          <a:xfrm>
            <a:off x="3587931" y="4670980"/>
            <a:ext cx="2693129" cy="139552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accent6"/>
              </a:buClr>
              <a:buSzPts val="1400"/>
              <a:buFont typeface="Courier New"/>
              <a:buNone/>
            </a:pPr>
            <a:r>
              <a:rPr lang="en-US"/>
              <a:t>Freedom to invent​</a:t>
            </a:r>
            <a:endParaRPr/>
          </a:p>
          <a:p>
            <a:pPr marL="0" lvl="0" indent="0" algn="l" rtl="0">
              <a:lnSpc>
                <a:spcPct val="150000"/>
              </a:lnSpc>
              <a:spcBef>
                <a:spcPts val="0"/>
              </a:spcBef>
              <a:spcAft>
                <a:spcPts val="0"/>
              </a:spcAft>
              <a:buClr>
                <a:schemeClr val="accent6"/>
              </a:buClr>
              <a:buSzPts val="1400"/>
              <a:buFont typeface="Courier New"/>
              <a:buNone/>
            </a:pPr>
            <a:r>
              <a:rPr lang="en-US"/>
              <a:t>Selectively inclusive market​</a:t>
            </a:r>
            <a:endParaRPr/>
          </a:p>
          <a:p>
            <a:pPr marL="0" lvl="0" indent="0" algn="l" rtl="0">
              <a:lnSpc>
                <a:spcPct val="150000"/>
              </a:lnSpc>
              <a:spcBef>
                <a:spcPts val="0"/>
              </a:spcBef>
              <a:spcAft>
                <a:spcPts val="0"/>
              </a:spcAft>
              <a:buClr>
                <a:schemeClr val="accent6"/>
              </a:buClr>
              <a:buSzPts val="1400"/>
              <a:buFont typeface="Courier New"/>
              <a:buNone/>
            </a:pPr>
            <a:r>
              <a:rPr lang="en-US"/>
              <a:t>Serviceable Available Market​ (SAM)</a:t>
            </a:r>
            <a:endParaRPr/>
          </a:p>
        </p:txBody>
      </p:sp>
      <p:sp>
        <p:nvSpPr>
          <p:cNvPr id="500" name="Google Shape;500;p32"/>
          <p:cNvSpPr txBox="1">
            <a:spLocks noGrp="1"/>
          </p:cNvSpPr>
          <p:nvPr>
            <p:ph type="body" idx="5"/>
          </p:nvPr>
        </p:nvSpPr>
        <p:spPr>
          <a:xfrm>
            <a:off x="6483530" y="3400981"/>
            <a:ext cx="2693128" cy="99168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400"/>
              <a:buNone/>
            </a:pPr>
            <a:r>
              <a:rPr lang="en-US"/>
              <a:t>$2B</a:t>
            </a:r>
            <a:endParaRPr/>
          </a:p>
        </p:txBody>
      </p:sp>
      <p:sp>
        <p:nvSpPr>
          <p:cNvPr id="501" name="Google Shape;501;p32"/>
          <p:cNvSpPr txBox="1">
            <a:spLocks noGrp="1"/>
          </p:cNvSpPr>
          <p:nvPr>
            <p:ph type="body" idx="6"/>
          </p:nvPr>
        </p:nvSpPr>
        <p:spPr>
          <a:xfrm>
            <a:off x="6483528" y="4670980"/>
            <a:ext cx="2693129" cy="139551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accent6"/>
              </a:buClr>
              <a:buSzPts val="1400"/>
              <a:buFont typeface="Courier New"/>
              <a:buNone/>
            </a:pPr>
            <a:r>
              <a:rPr lang="en-US"/>
              <a:t>Few competitors​</a:t>
            </a:r>
            <a:endParaRPr/>
          </a:p>
          <a:p>
            <a:pPr marL="0" lvl="0" indent="0" algn="l" rtl="0">
              <a:lnSpc>
                <a:spcPct val="150000"/>
              </a:lnSpc>
              <a:spcBef>
                <a:spcPts val="0"/>
              </a:spcBef>
              <a:spcAft>
                <a:spcPts val="0"/>
              </a:spcAft>
              <a:buClr>
                <a:schemeClr val="accent6"/>
              </a:buClr>
              <a:buSzPts val="1400"/>
              <a:buFont typeface="Courier New"/>
              <a:buNone/>
            </a:pPr>
            <a:r>
              <a:rPr lang="en-US"/>
              <a:t>Specifically targeted market​</a:t>
            </a:r>
            <a:endParaRPr/>
          </a:p>
          <a:p>
            <a:pPr marL="0" lvl="0" indent="0" algn="l" rtl="0">
              <a:lnSpc>
                <a:spcPct val="150000"/>
              </a:lnSpc>
              <a:spcBef>
                <a:spcPts val="0"/>
              </a:spcBef>
              <a:spcAft>
                <a:spcPts val="0"/>
              </a:spcAft>
              <a:buClr>
                <a:schemeClr val="accent6"/>
              </a:buClr>
              <a:buSzPts val="1400"/>
              <a:buFont typeface="Courier New"/>
              <a:buNone/>
            </a:pPr>
            <a:r>
              <a:rPr lang="en-US"/>
              <a:t>Serviceable Obtainable Market​ (SOM)</a:t>
            </a:r>
            <a:endParaRPr/>
          </a:p>
        </p:txBody>
      </p:sp>
      <p:sp>
        <p:nvSpPr>
          <p:cNvPr id="502" name="Google Shape;502;p32"/>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cxnSp>
        <p:nvCxnSpPr>
          <p:cNvPr id="503" name="Google Shape;503;p32"/>
          <p:cNvCxnSpPr/>
          <p:nvPr/>
        </p:nvCxnSpPr>
        <p:spPr>
          <a:xfrm>
            <a:off x="781114" y="4533900"/>
            <a:ext cx="1849484" cy="0"/>
          </a:xfrm>
          <a:prstGeom prst="straightConnector1">
            <a:avLst/>
          </a:prstGeom>
          <a:noFill/>
          <a:ln w="9525" cap="flat" cmpd="sng">
            <a:solidFill>
              <a:schemeClr val="accent6"/>
            </a:solidFill>
            <a:prstDash val="solid"/>
            <a:miter lim="800000"/>
            <a:headEnd type="none" w="sm" len="sm"/>
            <a:tailEnd type="none" w="sm" len="sm"/>
          </a:ln>
        </p:spPr>
      </p:cxnSp>
      <p:cxnSp>
        <p:nvCxnSpPr>
          <p:cNvPr id="504" name="Google Shape;504;p32"/>
          <p:cNvCxnSpPr/>
          <p:nvPr/>
        </p:nvCxnSpPr>
        <p:spPr>
          <a:xfrm>
            <a:off x="3676709" y="4533900"/>
            <a:ext cx="1849484" cy="0"/>
          </a:xfrm>
          <a:prstGeom prst="straightConnector1">
            <a:avLst/>
          </a:prstGeom>
          <a:noFill/>
          <a:ln w="9525" cap="flat" cmpd="sng">
            <a:solidFill>
              <a:schemeClr val="accent6"/>
            </a:solidFill>
            <a:prstDash val="solid"/>
            <a:miter lim="800000"/>
            <a:headEnd type="none" w="sm" len="sm"/>
            <a:tailEnd type="none" w="sm" len="sm"/>
          </a:ln>
        </p:spPr>
      </p:cxnSp>
      <p:cxnSp>
        <p:nvCxnSpPr>
          <p:cNvPr id="505" name="Google Shape;505;p32"/>
          <p:cNvCxnSpPr/>
          <p:nvPr/>
        </p:nvCxnSpPr>
        <p:spPr>
          <a:xfrm>
            <a:off x="6572306" y="4533900"/>
            <a:ext cx="1849484" cy="0"/>
          </a:xfrm>
          <a:prstGeom prst="straightConnector1">
            <a:avLst/>
          </a:prstGeom>
          <a:noFill/>
          <a:ln w="9525" cap="flat" cmpd="sng">
            <a:solidFill>
              <a:schemeClr val="accent6"/>
            </a:solidFill>
            <a:prstDash val="solid"/>
            <a:miter lim="800000"/>
            <a:headEnd type="none" w="sm" len="sm"/>
            <a:tailEnd type="none" w="sm" len="sm"/>
          </a:ln>
        </p:spPr>
      </p:cxnSp>
      <p:pic>
        <p:nvPicPr>
          <p:cNvPr id="506" name="Google Shape;506;p32"/>
          <p:cNvPicPr preferRelativeResize="0"/>
          <p:nvPr/>
        </p:nvPicPr>
        <p:blipFill rotWithShape="1">
          <a:blip r:embed="rId3">
            <a:alphaModFix/>
          </a:blip>
          <a:srcRect/>
          <a:stretch/>
        </p:blipFill>
        <p:spPr>
          <a:xfrm>
            <a:off x="11378162" y="6370637"/>
            <a:ext cx="487363" cy="487363"/>
          </a:xfrm>
          <a:prstGeom prst="rect">
            <a:avLst/>
          </a:prstGeom>
          <a:noFill/>
          <a:ln>
            <a:noFill/>
          </a:ln>
        </p:spPr>
      </p:pic>
      <p:pic>
        <p:nvPicPr>
          <p:cNvPr id="507" name="Google Shape;507;p32"/>
          <p:cNvPicPr preferRelativeResize="0"/>
          <p:nvPr/>
        </p:nvPicPr>
        <p:blipFill rotWithShape="1">
          <a:blip r:embed="rId4">
            <a:alphaModFix/>
          </a:blip>
          <a:srcRect/>
          <a:stretch/>
        </p:blipFill>
        <p:spPr>
          <a:xfrm>
            <a:off x="11051689" y="0"/>
            <a:ext cx="1140311" cy="1140311"/>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5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3"/>
          <p:cNvSpPr/>
          <p:nvPr/>
        </p:nvSpPr>
        <p:spPr>
          <a:xfrm>
            <a:off x="1885301" y="2994608"/>
            <a:ext cx="1584471" cy="1584471"/>
          </a:xfrm>
          <a:prstGeom prst="ellipse">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4" name="Google Shape;514;p33"/>
          <p:cNvSpPr/>
          <p:nvPr/>
        </p:nvSpPr>
        <p:spPr>
          <a:xfrm>
            <a:off x="5105343" y="2994608"/>
            <a:ext cx="1584471" cy="1584471"/>
          </a:xfrm>
          <a:prstGeom prst="ellipse">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5" name="Google Shape;515;p33"/>
          <p:cNvSpPr/>
          <p:nvPr/>
        </p:nvSpPr>
        <p:spPr>
          <a:xfrm>
            <a:off x="8249019" y="2994608"/>
            <a:ext cx="1584471" cy="1584471"/>
          </a:xfrm>
          <a:prstGeom prst="ellipse">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6" name="Google Shape;516;p33"/>
          <p:cNvSpPr txBox="1">
            <a:spLocks noGrp="1"/>
          </p:cNvSpPr>
          <p:nvPr>
            <p:ph type="title"/>
          </p:nvPr>
        </p:nvSpPr>
        <p:spPr>
          <a:xfrm>
            <a:off x="3294345" y="1158710"/>
            <a:ext cx="5611660" cy="67778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Century Gothic"/>
              <a:buNone/>
            </a:pPr>
            <a:r>
              <a:rPr lang="en-US"/>
              <a:t>GROWTH STRATEGY</a:t>
            </a:r>
            <a:endParaRPr/>
          </a:p>
        </p:txBody>
      </p:sp>
      <p:sp>
        <p:nvSpPr>
          <p:cNvPr id="517" name="Google Shape;517;p33"/>
          <p:cNvSpPr txBox="1">
            <a:spLocks noGrp="1"/>
          </p:cNvSpPr>
          <p:nvPr>
            <p:ph type="body" idx="1"/>
          </p:nvPr>
        </p:nvSpPr>
        <p:spPr>
          <a:xfrm>
            <a:off x="3519730" y="1836492"/>
            <a:ext cx="5152539" cy="718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800"/>
              <a:buNone/>
            </a:pPr>
            <a:r>
              <a:rPr lang="en-US"/>
              <a:t>This is how we’ll scale up!</a:t>
            </a:r>
            <a:endParaRPr/>
          </a:p>
        </p:txBody>
      </p:sp>
      <p:sp>
        <p:nvSpPr>
          <p:cNvPr id="518" name="Google Shape;518;p33"/>
          <p:cNvSpPr txBox="1">
            <a:spLocks noGrp="1"/>
          </p:cNvSpPr>
          <p:nvPr>
            <p:ph type="body" idx="2"/>
          </p:nvPr>
        </p:nvSpPr>
        <p:spPr>
          <a:xfrm>
            <a:off x="1833290" y="3262556"/>
            <a:ext cx="1706965" cy="1048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6"/>
              </a:buClr>
              <a:buSzPts val="1600"/>
              <a:buNone/>
            </a:pPr>
            <a:r>
              <a:rPr lang="en-US"/>
              <a:t>JUL 2024</a:t>
            </a:r>
            <a:endParaRPr/>
          </a:p>
        </p:txBody>
      </p:sp>
      <p:sp>
        <p:nvSpPr>
          <p:cNvPr id="519" name="Google Shape;519;p33"/>
          <p:cNvSpPr txBox="1">
            <a:spLocks noGrp="1"/>
          </p:cNvSpPr>
          <p:nvPr>
            <p:ph type="body" idx="3"/>
          </p:nvPr>
        </p:nvSpPr>
        <p:spPr>
          <a:xfrm>
            <a:off x="5053332" y="3262556"/>
            <a:ext cx="1706965" cy="1048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6"/>
              </a:buClr>
              <a:buSzPts val="1600"/>
              <a:buNone/>
            </a:pPr>
            <a:r>
              <a:rPr lang="en-US"/>
              <a:t>JAN 2025</a:t>
            </a:r>
            <a:endParaRPr/>
          </a:p>
        </p:txBody>
      </p:sp>
      <p:sp>
        <p:nvSpPr>
          <p:cNvPr id="520" name="Google Shape;520;p33"/>
          <p:cNvSpPr txBox="1">
            <a:spLocks noGrp="1"/>
          </p:cNvSpPr>
          <p:nvPr>
            <p:ph type="body" idx="4"/>
          </p:nvPr>
        </p:nvSpPr>
        <p:spPr>
          <a:xfrm>
            <a:off x="8197008" y="3262556"/>
            <a:ext cx="1706965" cy="1048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6"/>
              </a:buClr>
              <a:buSzPts val="1600"/>
              <a:buNone/>
            </a:pPr>
            <a:r>
              <a:rPr lang="en-US" dirty="0"/>
              <a:t>JAN 2026</a:t>
            </a:r>
            <a:endParaRPr dirty="0"/>
          </a:p>
        </p:txBody>
      </p:sp>
      <p:sp>
        <p:nvSpPr>
          <p:cNvPr id="521" name="Google Shape;521;p33"/>
          <p:cNvSpPr txBox="1">
            <a:spLocks noGrp="1"/>
          </p:cNvSpPr>
          <p:nvPr>
            <p:ph type="body" idx="5"/>
          </p:nvPr>
        </p:nvSpPr>
        <p:spPr>
          <a:xfrm>
            <a:off x="1462028" y="4704557"/>
            <a:ext cx="2431015" cy="1148945"/>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400"/>
              <a:buNone/>
            </a:pPr>
            <a:r>
              <a:rPr lang="en-US"/>
              <a:t>Rolled out product to high profile or top-level participants to help establish the platform​</a:t>
            </a:r>
            <a:endParaRPr/>
          </a:p>
        </p:txBody>
      </p:sp>
      <p:sp>
        <p:nvSpPr>
          <p:cNvPr id="522" name="Google Shape;522;p33"/>
          <p:cNvSpPr txBox="1">
            <a:spLocks noGrp="1"/>
          </p:cNvSpPr>
          <p:nvPr>
            <p:ph type="body" idx="6"/>
          </p:nvPr>
        </p:nvSpPr>
        <p:spPr>
          <a:xfrm>
            <a:off x="4691306" y="4704558"/>
            <a:ext cx="2431015" cy="1148945"/>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400"/>
              <a:buNone/>
            </a:pPr>
            <a:r>
              <a:rPr lang="en-US"/>
              <a:t>Released the pivoted product globally on social media with virality &amp; engagement strongly entrenched</a:t>
            </a:r>
            <a:endParaRPr/>
          </a:p>
        </p:txBody>
      </p:sp>
      <p:sp>
        <p:nvSpPr>
          <p:cNvPr id="523" name="Google Shape;523;p33"/>
          <p:cNvSpPr txBox="1">
            <a:spLocks noGrp="1"/>
          </p:cNvSpPr>
          <p:nvPr>
            <p:ph type="body" idx="7"/>
          </p:nvPr>
        </p:nvSpPr>
        <p:spPr>
          <a:xfrm>
            <a:off x="7834982" y="4704557"/>
            <a:ext cx="3684037" cy="181423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400"/>
              <a:buNone/>
            </a:pPr>
            <a:r>
              <a:rPr lang="en-US"/>
              <a:t>Gathering feedback and pivoting portal continuously and discovering &amp; inventing new revenue streams to boost the performance of the Global Startup Ecosystem​ effectively &amp; optimally!</a:t>
            </a:r>
            <a:endParaRPr/>
          </a:p>
        </p:txBody>
      </p:sp>
      <p:sp>
        <p:nvSpPr>
          <p:cNvPr id="524" name="Google Shape;524;p33"/>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525" name="Google Shape;525;p33"/>
          <p:cNvPicPr preferRelativeResize="0"/>
          <p:nvPr/>
        </p:nvPicPr>
        <p:blipFill rotWithShape="1">
          <a:blip r:embed="rId3">
            <a:alphaModFix/>
          </a:blip>
          <a:srcRect/>
          <a:stretch/>
        </p:blipFill>
        <p:spPr>
          <a:xfrm>
            <a:off x="11051689" y="0"/>
            <a:ext cx="1140311" cy="1140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4"/>
          <p:cNvSpPr txBox="1">
            <a:spLocks noGrp="1"/>
          </p:cNvSpPr>
          <p:nvPr>
            <p:ph type="title"/>
          </p:nvPr>
        </p:nvSpPr>
        <p:spPr>
          <a:xfrm>
            <a:off x="1289611" y="217416"/>
            <a:ext cx="5473874" cy="6878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00"/>
              <a:buFont typeface="Arial"/>
              <a:buNone/>
            </a:pPr>
            <a:r>
              <a:rPr lang="en-US" sz="2800" b="1" cap="none">
                <a:solidFill>
                  <a:schemeClr val="lt1"/>
                </a:solidFill>
                <a:latin typeface="Century Gothic"/>
                <a:ea typeface="Century Gothic"/>
                <a:cs typeface="Century Gothic"/>
                <a:sym typeface="Century Gothic"/>
              </a:rPr>
              <a:t>Profits All the Way!</a:t>
            </a:r>
            <a:endParaRPr/>
          </a:p>
        </p:txBody>
      </p:sp>
      <p:sp>
        <p:nvSpPr>
          <p:cNvPr id="532" name="Google Shape;532;p34"/>
          <p:cNvSpPr txBox="1">
            <a:spLocks noGrp="1"/>
          </p:cNvSpPr>
          <p:nvPr>
            <p:ph type="body" idx="2"/>
          </p:nvPr>
        </p:nvSpPr>
        <p:spPr>
          <a:xfrm>
            <a:off x="1983371" y="1273806"/>
            <a:ext cx="1672073" cy="4487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US"/>
              <a:t>Key Metrics</a:t>
            </a:r>
            <a:endParaRPr/>
          </a:p>
        </p:txBody>
      </p:sp>
      <p:graphicFrame>
        <p:nvGraphicFramePr>
          <p:cNvPr id="533" name="Google Shape;533;p34"/>
          <p:cNvGraphicFramePr/>
          <p:nvPr>
            <p:extLst>
              <p:ext uri="{D42A27DB-BD31-4B8C-83A1-F6EECF244321}">
                <p14:modId xmlns:p14="http://schemas.microsoft.com/office/powerpoint/2010/main" val="685788355"/>
              </p:ext>
            </p:extLst>
          </p:nvPr>
        </p:nvGraphicFramePr>
        <p:xfrm>
          <a:off x="1" y="1722575"/>
          <a:ext cx="6027173" cy="4200195"/>
        </p:xfrm>
        <a:graphic>
          <a:graphicData uri="http://schemas.openxmlformats.org/drawingml/2006/table">
            <a:tbl>
              <a:tblPr firstRow="1" bandRow="1">
                <a:noFill/>
                <a:tableStyleId>{EA594465-F0EA-4711-844B-3B6D2F6961F9}</a:tableStyleId>
              </a:tblPr>
              <a:tblGrid>
                <a:gridCol w="755074">
                  <a:extLst>
                    <a:ext uri="{9D8B030D-6E8A-4147-A177-3AD203B41FA5}">
                      <a16:colId xmlns:a16="http://schemas.microsoft.com/office/drawing/2014/main" val="20000"/>
                    </a:ext>
                  </a:extLst>
                </a:gridCol>
                <a:gridCol w="1181880">
                  <a:extLst>
                    <a:ext uri="{9D8B030D-6E8A-4147-A177-3AD203B41FA5}">
                      <a16:colId xmlns:a16="http://schemas.microsoft.com/office/drawing/2014/main" val="20001"/>
                    </a:ext>
                  </a:extLst>
                </a:gridCol>
                <a:gridCol w="1238864">
                  <a:extLst>
                    <a:ext uri="{9D8B030D-6E8A-4147-A177-3AD203B41FA5}">
                      <a16:colId xmlns:a16="http://schemas.microsoft.com/office/drawing/2014/main" val="20002"/>
                    </a:ext>
                  </a:extLst>
                </a:gridCol>
                <a:gridCol w="1238865">
                  <a:extLst>
                    <a:ext uri="{9D8B030D-6E8A-4147-A177-3AD203B41FA5}">
                      <a16:colId xmlns:a16="http://schemas.microsoft.com/office/drawing/2014/main" val="20003"/>
                    </a:ext>
                  </a:extLst>
                </a:gridCol>
                <a:gridCol w="1612490">
                  <a:extLst>
                    <a:ext uri="{9D8B030D-6E8A-4147-A177-3AD203B41FA5}">
                      <a16:colId xmlns:a16="http://schemas.microsoft.com/office/drawing/2014/main" val="20004"/>
                    </a:ext>
                  </a:extLst>
                </a:gridCol>
              </a:tblGrid>
              <a:tr h="1082450">
                <a:tc>
                  <a:txBody>
                    <a:bodyPr/>
                    <a:lstStyle/>
                    <a:p>
                      <a:pPr marL="0" marR="0" lvl="0" indent="0" algn="r" rtl="0">
                        <a:spcBef>
                          <a:spcPts val="0"/>
                        </a:spcBef>
                        <a:spcAft>
                          <a:spcPts val="0"/>
                        </a:spcAft>
                        <a:buNone/>
                      </a:pPr>
                      <a:r>
                        <a:rPr lang="en-US" sz="2400" b="1" u="none" strike="noStrike" cap="none">
                          <a:solidFill>
                            <a:schemeClr val="accent6"/>
                          </a:solidFill>
                          <a:latin typeface="Century Gothic"/>
                          <a:ea typeface="Century Gothic"/>
                          <a:cs typeface="Century Gothic"/>
                          <a:sym typeface="Century Gothic"/>
                        </a:rPr>
                        <a:t>FY</a:t>
                      </a:r>
                      <a:endParaRPr/>
                    </a:p>
                  </a:txBody>
                  <a:tcPr marL="78775" marR="78775" marT="39400" marB="39400" anchor="ctr"/>
                </a:tc>
                <a:tc>
                  <a:txBody>
                    <a:bodyPr/>
                    <a:lstStyle/>
                    <a:p>
                      <a:pPr marL="0" marR="0" lvl="0" indent="0" algn="ctr" rtl="0">
                        <a:spcBef>
                          <a:spcPts val="0"/>
                        </a:spcBef>
                        <a:spcAft>
                          <a:spcPts val="0"/>
                        </a:spcAft>
                        <a:buNone/>
                      </a:pPr>
                      <a:r>
                        <a:rPr lang="en-US" sz="1050" b="1" u="none" strike="noStrike" cap="none">
                          <a:solidFill>
                            <a:schemeClr val="accent6"/>
                          </a:solidFill>
                          <a:latin typeface="Century Gothic"/>
                          <a:ea typeface="Century Gothic"/>
                          <a:cs typeface="Century Gothic"/>
                          <a:sym typeface="Century Gothic"/>
                        </a:rPr>
                        <a:t>SUBSCRIBERS</a:t>
                      </a:r>
                      <a:endParaRPr/>
                    </a:p>
                  </a:txBody>
                  <a:tcPr marL="78775" marR="78775" marT="39400" marB="39400" anchor="ctr"/>
                </a:tc>
                <a:tc>
                  <a:txBody>
                    <a:bodyPr/>
                    <a:lstStyle/>
                    <a:p>
                      <a:pPr marL="0" marR="0" lvl="0" indent="0" algn="ctr" rtl="0">
                        <a:lnSpc>
                          <a:spcPct val="100000"/>
                        </a:lnSpc>
                        <a:spcBef>
                          <a:spcPts val="0"/>
                        </a:spcBef>
                        <a:spcAft>
                          <a:spcPts val="0"/>
                        </a:spcAft>
                        <a:buClr>
                          <a:schemeClr val="accent6"/>
                        </a:buClr>
                        <a:buSzPts val="1200"/>
                        <a:buFont typeface="Arial"/>
                        <a:buNone/>
                      </a:pPr>
                      <a:r>
                        <a:rPr lang="en-US" sz="1200" b="1" u="none" strike="noStrike" cap="none">
                          <a:solidFill>
                            <a:schemeClr val="accent6"/>
                          </a:solidFill>
                          <a:latin typeface="Arial"/>
                          <a:ea typeface="Arial"/>
                          <a:cs typeface="Arial"/>
                          <a:sym typeface="Arial"/>
                        </a:rPr>
                        <a:t>GROSS REVENUE</a:t>
                      </a:r>
                      <a:endParaRPr/>
                    </a:p>
                    <a:p>
                      <a:pPr marL="0" marR="0" lvl="0" indent="0" algn="ctr" rtl="0">
                        <a:spcBef>
                          <a:spcPts val="0"/>
                        </a:spcBef>
                        <a:spcAft>
                          <a:spcPts val="0"/>
                        </a:spcAft>
                        <a:buNone/>
                      </a:pPr>
                      <a:endParaRPr sz="1200" b="1" u="none" strike="noStrike" cap="none">
                        <a:solidFill>
                          <a:schemeClr val="accent6"/>
                        </a:solidFill>
                        <a:latin typeface="Century Gothic"/>
                        <a:ea typeface="Century Gothic"/>
                        <a:cs typeface="Century Gothic"/>
                        <a:sym typeface="Century Gothic"/>
                      </a:endParaRPr>
                    </a:p>
                  </a:txBody>
                  <a:tcPr marL="78775" marR="78775" marT="39400" marB="39400" anchor="ctr"/>
                </a:tc>
                <a:tc>
                  <a:txBody>
                    <a:bodyPr/>
                    <a:lstStyle/>
                    <a:p>
                      <a:pPr marL="0" marR="0" lvl="0" indent="0" algn="ctr" rtl="0">
                        <a:lnSpc>
                          <a:spcPct val="100000"/>
                        </a:lnSpc>
                        <a:spcBef>
                          <a:spcPts val="0"/>
                        </a:spcBef>
                        <a:spcAft>
                          <a:spcPts val="0"/>
                        </a:spcAft>
                        <a:buClr>
                          <a:schemeClr val="accent6"/>
                        </a:buClr>
                        <a:buSzPts val="1200"/>
                        <a:buFont typeface="Arial"/>
                        <a:buNone/>
                      </a:pPr>
                      <a:r>
                        <a:rPr lang="en-US" sz="1200" b="1" u="none" strike="noStrike" cap="none" dirty="0">
                          <a:solidFill>
                            <a:schemeClr val="accent6"/>
                          </a:solidFill>
                          <a:latin typeface="Arial"/>
                          <a:ea typeface="Arial"/>
                          <a:cs typeface="Arial"/>
                          <a:sym typeface="Arial"/>
                        </a:rPr>
                        <a:t>EXPENDITURE</a:t>
                      </a:r>
                      <a:endParaRPr dirty="0"/>
                    </a:p>
                  </a:txBody>
                  <a:tcPr marL="78775" marR="78775" marT="39400" marB="39400" anchor="ctr"/>
                </a:tc>
                <a:tc>
                  <a:txBody>
                    <a:bodyPr/>
                    <a:lstStyle/>
                    <a:p>
                      <a:pPr marL="0" marR="0" lvl="0" indent="0" algn="ctr" rtl="0">
                        <a:lnSpc>
                          <a:spcPct val="100000"/>
                        </a:lnSpc>
                        <a:spcBef>
                          <a:spcPts val="0"/>
                        </a:spcBef>
                        <a:spcAft>
                          <a:spcPts val="0"/>
                        </a:spcAft>
                        <a:buClr>
                          <a:schemeClr val="accent6"/>
                        </a:buClr>
                        <a:buSzPts val="1200"/>
                        <a:buFont typeface="Arial"/>
                        <a:buNone/>
                      </a:pPr>
                      <a:r>
                        <a:rPr lang="en-US" sz="1200" b="1" u="none" strike="noStrike" cap="none">
                          <a:solidFill>
                            <a:schemeClr val="accent6"/>
                          </a:solidFill>
                          <a:latin typeface="Arial"/>
                          <a:ea typeface="Arial"/>
                          <a:cs typeface="Arial"/>
                          <a:sym typeface="Arial"/>
                        </a:rPr>
                        <a:t>PROFITS</a:t>
                      </a:r>
                      <a:endParaRPr/>
                    </a:p>
                  </a:txBody>
                  <a:tcPr marL="78775" marR="78775" marT="39400" marB="39400" anchor="ctr"/>
                </a:tc>
                <a:extLst>
                  <a:ext uri="{0D108BD9-81ED-4DB2-BD59-A6C34878D82A}">
                    <a16:rowId xmlns:a16="http://schemas.microsoft.com/office/drawing/2014/main" val="10000"/>
                  </a:ext>
                </a:extLst>
              </a:tr>
              <a:tr h="557425">
                <a:tc>
                  <a:txBody>
                    <a:bodyPr/>
                    <a:lstStyle/>
                    <a:p>
                      <a:pPr marL="0" marR="0" lvl="0" indent="0" algn="ctr" rtl="0">
                        <a:spcBef>
                          <a:spcPts val="0"/>
                        </a:spcBef>
                        <a:spcAft>
                          <a:spcPts val="0"/>
                        </a:spcAft>
                        <a:buNone/>
                      </a:pPr>
                      <a:r>
                        <a:rPr lang="en-US" sz="2000" b="1" i="0" u="none" strike="noStrike" cap="none">
                          <a:solidFill>
                            <a:schemeClr val="lt1"/>
                          </a:solidFill>
                          <a:latin typeface="Arial"/>
                          <a:ea typeface="Arial"/>
                          <a:cs typeface="Arial"/>
                          <a:sym typeface="Arial"/>
                        </a:rPr>
                        <a:t>2026</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50,000</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 $   5,000,000 </a:t>
                      </a:r>
                      <a:endParaRPr/>
                    </a:p>
                  </a:txBody>
                  <a:tcPr marL="0" marR="0" marT="0" marB="0" anchor="ctr">
                    <a:solidFill>
                      <a:schemeClr val="accent1"/>
                    </a:solidFill>
                  </a:tcPr>
                </a:tc>
                <a:tc>
                  <a:txBody>
                    <a:bodyPr/>
                    <a:lstStyle/>
                    <a:p>
                      <a:pPr marL="0" marR="0" lvl="0" indent="0" algn="ctr" rtl="0">
                        <a:spcBef>
                          <a:spcPts val="0"/>
                        </a:spcBef>
                        <a:spcAft>
                          <a:spcPts val="0"/>
                        </a:spcAft>
                        <a:buNone/>
                      </a:pPr>
                      <a:r>
                        <a:rPr lang="en-US" sz="1100" b="0" i="0" u="none" strike="noStrike" cap="none" dirty="0">
                          <a:solidFill>
                            <a:schemeClr val="lt1"/>
                          </a:solidFill>
                          <a:latin typeface="Arial"/>
                          <a:ea typeface="Arial"/>
                          <a:cs typeface="Arial"/>
                          <a:sym typeface="Arial"/>
                        </a:rPr>
                        <a:t> $   1,400,000 </a:t>
                      </a:r>
                      <a:endParaRPr sz="1200" dirty="0"/>
                    </a:p>
                  </a:txBody>
                  <a:tcPr marL="0" marR="0" marT="0" marB="0" anchor="b">
                    <a:solidFill>
                      <a:schemeClr val="accent1"/>
                    </a:solidFill>
                  </a:tcPr>
                </a:tc>
                <a:tc>
                  <a:txBody>
                    <a:bodyPr/>
                    <a:lstStyle/>
                    <a:p>
                      <a:pPr marL="0" marR="0" lvl="0" indent="0" algn="ctr" rtl="0">
                        <a:spcBef>
                          <a:spcPts val="0"/>
                        </a:spcBef>
                        <a:spcAft>
                          <a:spcPts val="0"/>
                        </a:spcAft>
                        <a:buNone/>
                      </a:pPr>
                      <a:r>
                        <a:rPr lang="en-US" sz="1400" b="1" i="0" u="none" strike="noStrike" cap="none" dirty="0">
                          <a:solidFill>
                            <a:schemeClr val="lt1"/>
                          </a:solidFill>
                          <a:latin typeface="Arial"/>
                          <a:ea typeface="Arial"/>
                          <a:cs typeface="Arial"/>
                          <a:sym typeface="Arial"/>
                        </a:rPr>
                        <a:t> $        3,600,000 </a:t>
                      </a:r>
                      <a:endParaRPr dirty="0"/>
                    </a:p>
                  </a:txBody>
                  <a:tcPr marL="0" marR="0" marT="0" marB="0">
                    <a:solidFill>
                      <a:schemeClr val="accent1"/>
                    </a:solidFill>
                  </a:tcPr>
                </a:tc>
                <a:extLst>
                  <a:ext uri="{0D108BD9-81ED-4DB2-BD59-A6C34878D82A}">
                    <a16:rowId xmlns:a16="http://schemas.microsoft.com/office/drawing/2014/main" val="10001"/>
                  </a:ext>
                </a:extLst>
              </a:tr>
              <a:tr h="623075">
                <a:tc>
                  <a:txBody>
                    <a:bodyPr/>
                    <a:lstStyle/>
                    <a:p>
                      <a:pPr marL="0" marR="0" lvl="0" indent="0" algn="ctr" rtl="0">
                        <a:spcBef>
                          <a:spcPts val="0"/>
                        </a:spcBef>
                        <a:spcAft>
                          <a:spcPts val="0"/>
                        </a:spcAft>
                        <a:buNone/>
                      </a:pPr>
                      <a:r>
                        <a:rPr lang="en-US" sz="2000" b="1" i="0" u="none" strike="noStrike" cap="none">
                          <a:solidFill>
                            <a:schemeClr val="lt1"/>
                          </a:solidFill>
                          <a:latin typeface="Arial"/>
                          <a:ea typeface="Arial"/>
                          <a:cs typeface="Arial"/>
                          <a:sym typeface="Arial"/>
                        </a:rPr>
                        <a:t>2027</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100,000</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1" i="0" u="none" strike="noStrike" cap="none" dirty="0">
                          <a:solidFill>
                            <a:schemeClr val="lt1"/>
                          </a:solidFill>
                          <a:latin typeface="Arial"/>
                          <a:ea typeface="Arial"/>
                          <a:cs typeface="Arial"/>
                          <a:sym typeface="Arial"/>
                        </a:rPr>
                        <a:t> $ 10,000,000 </a:t>
                      </a:r>
                      <a:endParaRPr dirty="0"/>
                    </a:p>
                  </a:txBody>
                  <a:tcPr marL="0" marR="0" marT="0" marB="0" anchor="ctr">
                    <a:solidFill>
                      <a:schemeClr val="accent1"/>
                    </a:solidFill>
                  </a:tcPr>
                </a:tc>
                <a:tc>
                  <a:txBody>
                    <a:bodyPr/>
                    <a:lstStyle/>
                    <a:p>
                      <a:pPr marL="0" marR="0" lvl="0" indent="0" algn="ctr" rtl="0">
                        <a:spcBef>
                          <a:spcPts val="0"/>
                        </a:spcBef>
                        <a:spcAft>
                          <a:spcPts val="0"/>
                        </a:spcAft>
                        <a:buClr>
                          <a:schemeClr val="lt1"/>
                        </a:buClr>
                        <a:buSzPts val="1200"/>
                        <a:buFont typeface="Arial"/>
                        <a:buNone/>
                      </a:pPr>
                      <a:r>
                        <a:rPr lang="en-US" sz="1100" b="0" i="0" u="none" strike="noStrike" cap="none" dirty="0">
                          <a:solidFill>
                            <a:schemeClr val="lt1"/>
                          </a:solidFill>
                          <a:latin typeface="Arial"/>
                          <a:ea typeface="Arial"/>
                          <a:cs typeface="Arial"/>
                          <a:sym typeface="Arial"/>
                        </a:rPr>
                        <a:t> $ 2,485,000 </a:t>
                      </a:r>
                      <a:endParaRPr sz="1200" dirty="0"/>
                    </a:p>
                  </a:txBody>
                  <a:tcPr marL="0" marR="0" marT="0" marB="0" anchor="b">
                    <a:solidFill>
                      <a:schemeClr val="accent1"/>
                    </a:solidFill>
                  </a:tcPr>
                </a:tc>
                <a:tc>
                  <a:txBody>
                    <a:bodyPr/>
                    <a:lstStyle/>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      7,515,000</a:t>
                      </a:r>
                      <a:endParaRPr dirty="0"/>
                    </a:p>
                    <a:p>
                      <a:pPr marL="0" marR="0" lvl="0" indent="0" algn="l" rtl="0">
                        <a:spcBef>
                          <a:spcPts val="0"/>
                        </a:spcBef>
                        <a:spcAft>
                          <a:spcPts val="0"/>
                        </a:spcAft>
                        <a:buClr>
                          <a:schemeClr val="dk1"/>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a:t>
                      </a:r>
                      <a:endParaRPr dirty="0"/>
                    </a:p>
                  </a:txBody>
                  <a:tcPr marL="0" marR="0" marT="0" marB="0" anchor="b">
                    <a:solidFill>
                      <a:schemeClr val="accent1"/>
                    </a:solidFill>
                  </a:tcPr>
                </a:tc>
                <a:extLst>
                  <a:ext uri="{0D108BD9-81ED-4DB2-BD59-A6C34878D82A}">
                    <a16:rowId xmlns:a16="http://schemas.microsoft.com/office/drawing/2014/main" val="10002"/>
                  </a:ext>
                </a:extLst>
              </a:tr>
              <a:tr h="623075">
                <a:tc>
                  <a:txBody>
                    <a:bodyPr/>
                    <a:lstStyle/>
                    <a:p>
                      <a:pPr marL="0" marR="0" lvl="0" indent="0" algn="ctr" rtl="0">
                        <a:spcBef>
                          <a:spcPts val="0"/>
                        </a:spcBef>
                        <a:spcAft>
                          <a:spcPts val="0"/>
                        </a:spcAft>
                        <a:buNone/>
                      </a:pPr>
                      <a:r>
                        <a:rPr lang="en-US" sz="2000" b="1" i="0" u="none" strike="noStrike" cap="none">
                          <a:solidFill>
                            <a:schemeClr val="lt1"/>
                          </a:solidFill>
                          <a:latin typeface="Arial"/>
                          <a:ea typeface="Arial"/>
                          <a:cs typeface="Arial"/>
                          <a:sym typeface="Arial"/>
                        </a:rPr>
                        <a:t>2028</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150,000</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 $ 15,000,000 </a:t>
                      </a:r>
                      <a:endParaRPr/>
                    </a:p>
                  </a:txBody>
                  <a:tcPr marL="0" marR="0" marT="0" marB="0" anchor="ctr">
                    <a:solidFill>
                      <a:schemeClr val="accent1"/>
                    </a:solidFill>
                  </a:tcPr>
                </a:tc>
                <a:tc>
                  <a:txBody>
                    <a:bodyPr/>
                    <a:lstStyle/>
                    <a:p>
                      <a:pPr marL="0" marR="0" lvl="0" indent="0" algn="ctr" rtl="0">
                        <a:spcBef>
                          <a:spcPts val="0"/>
                        </a:spcBef>
                        <a:spcAft>
                          <a:spcPts val="0"/>
                        </a:spcAft>
                        <a:buClr>
                          <a:schemeClr val="lt1"/>
                        </a:buClr>
                        <a:buSzPts val="1200"/>
                        <a:buFont typeface="Arial"/>
                        <a:buNone/>
                      </a:pPr>
                      <a:r>
                        <a:rPr lang="en-US" sz="1100" b="0" i="0" u="none" strike="noStrike" cap="none" dirty="0">
                          <a:solidFill>
                            <a:schemeClr val="lt1"/>
                          </a:solidFill>
                          <a:latin typeface="Arial"/>
                          <a:ea typeface="Arial"/>
                          <a:cs typeface="Arial"/>
                          <a:sym typeface="Arial"/>
                        </a:rPr>
                        <a:t> $ 3,825,000 </a:t>
                      </a:r>
                      <a:endParaRPr sz="1200" dirty="0"/>
                    </a:p>
                  </a:txBody>
                  <a:tcPr marL="0" marR="0" marT="0" marB="0" anchor="b">
                    <a:solidFill>
                      <a:schemeClr val="accent1"/>
                    </a:solidFill>
                  </a:tcPr>
                </a:tc>
                <a:tc>
                  <a:txBody>
                    <a:bodyPr/>
                    <a:lstStyle/>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   11,175,000</a:t>
                      </a:r>
                      <a:endParaRPr dirty="0"/>
                    </a:p>
                    <a:p>
                      <a:pPr marL="0" marR="0" lvl="0" indent="0" algn="l" rtl="0">
                        <a:spcBef>
                          <a:spcPts val="0"/>
                        </a:spcBef>
                        <a:spcAft>
                          <a:spcPts val="0"/>
                        </a:spcAft>
                        <a:buClr>
                          <a:schemeClr val="dk1"/>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a:t>
                      </a:r>
                      <a:endParaRPr dirty="0"/>
                    </a:p>
                  </a:txBody>
                  <a:tcPr marL="0" marR="0" marT="0" marB="0" anchor="b">
                    <a:solidFill>
                      <a:schemeClr val="accent1"/>
                    </a:solidFill>
                  </a:tcPr>
                </a:tc>
                <a:extLst>
                  <a:ext uri="{0D108BD9-81ED-4DB2-BD59-A6C34878D82A}">
                    <a16:rowId xmlns:a16="http://schemas.microsoft.com/office/drawing/2014/main" val="10003"/>
                  </a:ext>
                </a:extLst>
              </a:tr>
              <a:tr h="623075">
                <a:tc>
                  <a:txBody>
                    <a:bodyPr/>
                    <a:lstStyle/>
                    <a:p>
                      <a:pPr marL="0" marR="0" lvl="0" indent="0" algn="ctr" rtl="0">
                        <a:spcBef>
                          <a:spcPts val="0"/>
                        </a:spcBef>
                        <a:spcAft>
                          <a:spcPts val="0"/>
                        </a:spcAft>
                        <a:buNone/>
                      </a:pPr>
                      <a:r>
                        <a:rPr lang="en-US" sz="2000" b="1" i="0" u="none" strike="noStrike" cap="none">
                          <a:solidFill>
                            <a:schemeClr val="lt1"/>
                          </a:solidFill>
                          <a:latin typeface="Arial"/>
                          <a:ea typeface="Arial"/>
                          <a:cs typeface="Arial"/>
                          <a:sym typeface="Arial"/>
                        </a:rPr>
                        <a:t>2029</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200,000</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 $ 20,000,000 </a:t>
                      </a:r>
                      <a:endParaRPr/>
                    </a:p>
                  </a:txBody>
                  <a:tcPr marL="0" marR="0" marT="0" marB="0" anchor="ctr">
                    <a:solidFill>
                      <a:schemeClr val="accent1"/>
                    </a:solidFill>
                  </a:tcPr>
                </a:tc>
                <a:tc>
                  <a:txBody>
                    <a:bodyPr/>
                    <a:lstStyle/>
                    <a:p>
                      <a:pPr marL="0" marR="0" lvl="0" indent="0" algn="ctr" rtl="0">
                        <a:spcBef>
                          <a:spcPts val="0"/>
                        </a:spcBef>
                        <a:spcAft>
                          <a:spcPts val="0"/>
                        </a:spcAft>
                        <a:buClr>
                          <a:schemeClr val="lt1"/>
                        </a:buClr>
                        <a:buSzPts val="1200"/>
                        <a:buFont typeface="Arial"/>
                        <a:buNone/>
                      </a:pPr>
                      <a:r>
                        <a:rPr lang="en-US" sz="1100" b="0" i="0" u="none" strike="noStrike" cap="none" dirty="0">
                          <a:solidFill>
                            <a:schemeClr val="lt1"/>
                          </a:solidFill>
                          <a:latin typeface="Arial"/>
                          <a:ea typeface="Arial"/>
                          <a:cs typeface="Arial"/>
                          <a:sym typeface="Arial"/>
                        </a:rPr>
                        <a:t> $ 5,907,000 </a:t>
                      </a:r>
                      <a:endParaRPr sz="1200" dirty="0"/>
                    </a:p>
                  </a:txBody>
                  <a:tcPr marL="0" marR="0" marT="0" marB="0" anchor="b">
                    <a:solidFill>
                      <a:schemeClr val="accent1"/>
                    </a:solidFill>
                  </a:tcPr>
                </a:tc>
                <a:tc>
                  <a:txBody>
                    <a:bodyPr/>
                    <a:lstStyle/>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   14,093,000</a:t>
                      </a:r>
                      <a:endParaRPr dirty="0"/>
                    </a:p>
                    <a:p>
                      <a:pPr marL="0" marR="0" lvl="0" indent="0" algn="l" rtl="0">
                        <a:spcBef>
                          <a:spcPts val="0"/>
                        </a:spcBef>
                        <a:spcAft>
                          <a:spcPts val="0"/>
                        </a:spcAft>
                        <a:buClr>
                          <a:schemeClr val="dk1"/>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a:t>
                      </a:r>
                      <a:endParaRPr dirty="0"/>
                    </a:p>
                  </a:txBody>
                  <a:tcPr marL="0" marR="0" marT="0" marB="0" anchor="b">
                    <a:solidFill>
                      <a:schemeClr val="accent1"/>
                    </a:solidFill>
                  </a:tcPr>
                </a:tc>
                <a:extLst>
                  <a:ext uri="{0D108BD9-81ED-4DB2-BD59-A6C34878D82A}">
                    <a16:rowId xmlns:a16="http://schemas.microsoft.com/office/drawing/2014/main" val="10004"/>
                  </a:ext>
                </a:extLst>
              </a:tr>
              <a:tr h="623075">
                <a:tc>
                  <a:txBody>
                    <a:bodyPr/>
                    <a:lstStyle/>
                    <a:p>
                      <a:pPr marL="0" marR="0" lvl="0" indent="0" algn="ctr" rtl="0">
                        <a:spcBef>
                          <a:spcPts val="0"/>
                        </a:spcBef>
                        <a:spcAft>
                          <a:spcPts val="0"/>
                        </a:spcAft>
                        <a:buNone/>
                      </a:pPr>
                      <a:r>
                        <a:rPr lang="en-US" sz="2000" b="1" i="0" u="none" strike="noStrike" cap="none">
                          <a:solidFill>
                            <a:schemeClr val="lt1"/>
                          </a:solidFill>
                          <a:latin typeface="Arial"/>
                          <a:ea typeface="Arial"/>
                          <a:cs typeface="Arial"/>
                          <a:sym typeface="Arial"/>
                        </a:rPr>
                        <a:t>2030</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250,000</a:t>
                      </a:r>
                      <a:endParaRPr/>
                    </a:p>
                  </a:txBody>
                  <a:tcPr marL="0" marR="0" marT="0" marB="0" anchor="b">
                    <a:solidFill>
                      <a:schemeClr val="accent1"/>
                    </a:solidFill>
                  </a:tcPr>
                </a:tc>
                <a:tc>
                  <a:txBody>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 $ 25,000,000 </a:t>
                      </a:r>
                      <a:endParaRPr/>
                    </a:p>
                  </a:txBody>
                  <a:tcPr marL="0" marR="0" marT="0" marB="0" anchor="ctr">
                    <a:solidFill>
                      <a:schemeClr val="accent1"/>
                    </a:solidFill>
                  </a:tcPr>
                </a:tc>
                <a:tc>
                  <a:txBody>
                    <a:bodyPr/>
                    <a:lstStyle/>
                    <a:p>
                      <a:pPr marL="0" marR="0" lvl="0" indent="0" algn="ctr" rtl="0">
                        <a:spcBef>
                          <a:spcPts val="0"/>
                        </a:spcBef>
                        <a:spcAft>
                          <a:spcPts val="0"/>
                        </a:spcAft>
                        <a:buClr>
                          <a:schemeClr val="lt1"/>
                        </a:buClr>
                        <a:buSzPts val="1200"/>
                        <a:buFont typeface="Arial"/>
                        <a:buNone/>
                      </a:pPr>
                      <a:r>
                        <a:rPr lang="en-US" sz="1100" b="0" i="0" u="none" strike="noStrike" cap="none" dirty="0">
                          <a:solidFill>
                            <a:schemeClr val="lt1"/>
                          </a:solidFill>
                          <a:latin typeface="Arial"/>
                          <a:ea typeface="Arial"/>
                          <a:cs typeface="Arial"/>
                          <a:sym typeface="Arial"/>
                        </a:rPr>
                        <a:t> $ 8,540,000 </a:t>
                      </a:r>
                      <a:endParaRPr sz="1200" dirty="0"/>
                    </a:p>
                  </a:txBody>
                  <a:tcPr marL="0" marR="0" marT="0" marB="0" anchor="b">
                    <a:solidFill>
                      <a:schemeClr val="accent1"/>
                    </a:solidFill>
                  </a:tcPr>
                </a:tc>
                <a:tc>
                  <a:txBody>
                    <a:bodyPr/>
                    <a:lstStyle/>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   16,460,000</a:t>
                      </a:r>
                      <a:endParaRPr dirty="0"/>
                    </a:p>
                    <a:p>
                      <a:pPr marL="0" marR="0" lvl="0" indent="0" algn="l" rtl="0">
                        <a:spcBef>
                          <a:spcPts val="0"/>
                        </a:spcBef>
                        <a:spcAft>
                          <a:spcPts val="0"/>
                        </a:spcAft>
                        <a:buClr>
                          <a:schemeClr val="dk1"/>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 </a:t>
                      </a:r>
                      <a:endParaRPr dirty="0"/>
                    </a:p>
                  </a:txBody>
                  <a:tcPr marL="0" marR="0" marT="0" marB="0" anchor="b">
                    <a:solidFill>
                      <a:schemeClr val="accent1"/>
                    </a:solidFill>
                  </a:tcPr>
                </a:tc>
                <a:extLst>
                  <a:ext uri="{0D108BD9-81ED-4DB2-BD59-A6C34878D82A}">
                    <a16:rowId xmlns:a16="http://schemas.microsoft.com/office/drawing/2014/main" val="10005"/>
                  </a:ext>
                </a:extLst>
              </a:tr>
            </a:tbl>
          </a:graphicData>
        </a:graphic>
      </p:graphicFrame>
      <p:sp>
        <p:nvSpPr>
          <p:cNvPr id="534" name="Google Shape;534;p34"/>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535" name="Google Shape;535;p34"/>
          <p:cNvPicPr preferRelativeResize="0"/>
          <p:nvPr/>
        </p:nvPicPr>
        <p:blipFill rotWithShape="1">
          <a:blip r:embed="rId3">
            <a:alphaModFix/>
          </a:blip>
          <a:srcRect/>
          <a:stretch/>
        </p:blipFill>
        <p:spPr>
          <a:xfrm>
            <a:off x="11051689" y="0"/>
            <a:ext cx="1140311" cy="1140311"/>
          </a:xfrm>
          <a:prstGeom prst="rect">
            <a:avLst/>
          </a:prstGeom>
          <a:noFill/>
          <a:ln>
            <a:noFill/>
          </a:ln>
        </p:spPr>
      </p:pic>
      <p:graphicFrame>
        <p:nvGraphicFramePr>
          <p:cNvPr id="2" name="Chart 1">
            <a:extLst>
              <a:ext uri="{FF2B5EF4-FFF2-40B4-BE49-F238E27FC236}">
                <a16:creationId xmlns:a16="http://schemas.microsoft.com/office/drawing/2014/main" id="{31647636-24DA-6430-630D-8CD2CD95DE23}"/>
              </a:ext>
            </a:extLst>
          </p:cNvPr>
          <p:cNvGraphicFramePr>
            <a:graphicFrameLocks/>
          </p:cNvGraphicFramePr>
          <p:nvPr>
            <p:extLst>
              <p:ext uri="{D42A27DB-BD31-4B8C-83A1-F6EECF244321}">
                <p14:modId xmlns:p14="http://schemas.microsoft.com/office/powerpoint/2010/main" val="786154456"/>
              </p:ext>
            </p:extLst>
          </p:nvPr>
        </p:nvGraphicFramePr>
        <p:xfrm>
          <a:off x="6271786" y="1722575"/>
          <a:ext cx="5751006" cy="45527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9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5"/>
          <p:cNvSpPr txBox="1">
            <a:spLocks noGrp="1"/>
          </p:cNvSpPr>
          <p:nvPr>
            <p:ph type="title"/>
          </p:nvPr>
        </p:nvSpPr>
        <p:spPr>
          <a:xfrm>
            <a:off x="4726498" y="1189831"/>
            <a:ext cx="2739003" cy="5800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VALUATION</a:t>
            </a:r>
            <a:endParaRPr/>
          </a:p>
        </p:txBody>
      </p:sp>
      <p:sp>
        <p:nvSpPr>
          <p:cNvPr id="543" name="Google Shape;543;p35"/>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544" name="Google Shape;544;p35"/>
          <p:cNvPicPr preferRelativeResize="0"/>
          <p:nvPr/>
        </p:nvPicPr>
        <p:blipFill rotWithShape="1">
          <a:blip r:embed="rId3">
            <a:alphaModFix/>
          </a:blip>
          <a:srcRect/>
          <a:stretch/>
        </p:blipFill>
        <p:spPr>
          <a:xfrm>
            <a:off x="11051689" y="0"/>
            <a:ext cx="1140311" cy="1140311"/>
          </a:xfrm>
          <a:prstGeom prst="rect">
            <a:avLst/>
          </a:prstGeom>
          <a:noFill/>
          <a:ln>
            <a:noFill/>
          </a:ln>
        </p:spPr>
      </p:pic>
      <p:graphicFrame>
        <p:nvGraphicFramePr>
          <p:cNvPr id="545" name="Google Shape;545;p35"/>
          <p:cNvGraphicFramePr/>
          <p:nvPr/>
        </p:nvGraphicFramePr>
        <p:xfrm>
          <a:off x="206478" y="1683795"/>
          <a:ext cx="11464400" cy="5032295"/>
        </p:xfrm>
        <a:graphic>
          <a:graphicData uri="http://schemas.openxmlformats.org/drawingml/2006/table">
            <a:tbl>
              <a:tblPr firstRow="1" bandRow="1">
                <a:noFill/>
                <a:tableStyleId>{53D0A7FC-B6D1-4D27-8047-BD3BD75A9FD4}</a:tableStyleId>
              </a:tblPr>
              <a:tblGrid>
                <a:gridCol w="3824925">
                  <a:extLst>
                    <a:ext uri="{9D8B030D-6E8A-4147-A177-3AD203B41FA5}">
                      <a16:colId xmlns:a16="http://schemas.microsoft.com/office/drawing/2014/main" val="20000"/>
                    </a:ext>
                  </a:extLst>
                </a:gridCol>
                <a:gridCol w="4604475">
                  <a:extLst>
                    <a:ext uri="{9D8B030D-6E8A-4147-A177-3AD203B41FA5}">
                      <a16:colId xmlns:a16="http://schemas.microsoft.com/office/drawing/2014/main" val="20001"/>
                    </a:ext>
                  </a:extLst>
                </a:gridCol>
                <a:gridCol w="3035000">
                  <a:extLst>
                    <a:ext uri="{9D8B030D-6E8A-4147-A177-3AD203B41FA5}">
                      <a16:colId xmlns:a16="http://schemas.microsoft.com/office/drawing/2014/main" val="20002"/>
                    </a:ext>
                  </a:extLst>
                </a:gridCol>
              </a:tblGrid>
              <a:tr h="920150">
                <a:tc>
                  <a:txBody>
                    <a:bodyPr/>
                    <a:lstStyle/>
                    <a:p>
                      <a:pPr marL="0" marR="0" lvl="0" indent="0" algn="ctr" rtl="0">
                        <a:spcBef>
                          <a:spcPts val="0"/>
                        </a:spcBef>
                        <a:spcAft>
                          <a:spcPts val="0"/>
                        </a:spcAft>
                        <a:buNone/>
                      </a:pPr>
                      <a:r>
                        <a:rPr lang="en-US" sz="2400" u="sng" strike="noStrike" cap="none"/>
                        <a:t>Methodologies</a:t>
                      </a:r>
                      <a:endParaRPr sz="2400" u="sng" strike="noStrike" cap="none"/>
                    </a:p>
                  </a:txBody>
                  <a:tcPr marL="91450" marR="91450" marT="45725" marB="45725"/>
                </a:tc>
                <a:tc>
                  <a:txBody>
                    <a:bodyPr/>
                    <a:lstStyle/>
                    <a:p>
                      <a:pPr marL="0" marR="0" lvl="0" indent="0" algn="ctr" rtl="0">
                        <a:spcBef>
                          <a:spcPts val="0"/>
                        </a:spcBef>
                        <a:spcAft>
                          <a:spcPts val="0"/>
                        </a:spcAft>
                        <a:buNone/>
                      </a:pPr>
                      <a:r>
                        <a:rPr lang="en-US" sz="2400" u="sng" strike="noStrike" cap="none">
                          <a:solidFill>
                            <a:srgbClr val="FFFF00"/>
                          </a:solidFill>
                        </a:rPr>
                        <a:t>Rationalé</a:t>
                      </a:r>
                      <a:endParaRPr sz="2400" u="sng" strike="noStrike" cap="none">
                        <a:solidFill>
                          <a:srgbClr val="FFFF00"/>
                        </a:solidFill>
                      </a:endParaRPr>
                    </a:p>
                  </a:txBody>
                  <a:tcPr marL="91450" marR="91450" marT="45725" marB="45725"/>
                </a:tc>
                <a:tc>
                  <a:txBody>
                    <a:bodyPr/>
                    <a:lstStyle/>
                    <a:p>
                      <a:pPr marL="0" marR="0" lvl="0" indent="0" algn="ctr" rtl="0">
                        <a:spcBef>
                          <a:spcPts val="0"/>
                        </a:spcBef>
                        <a:spcAft>
                          <a:spcPts val="0"/>
                        </a:spcAft>
                        <a:buNone/>
                      </a:pPr>
                      <a:r>
                        <a:rPr lang="en-US" sz="2400" u="sng" strike="noStrike" cap="none"/>
                        <a:t>Estimated Valuation</a:t>
                      </a:r>
                      <a:endParaRPr sz="2400" u="sng" strike="noStrike" cap="none"/>
                    </a:p>
                  </a:txBody>
                  <a:tcPr marL="91450" marR="91450" marT="45725" marB="45725"/>
                </a:tc>
                <a:extLst>
                  <a:ext uri="{0D108BD9-81ED-4DB2-BD59-A6C34878D82A}">
                    <a16:rowId xmlns:a16="http://schemas.microsoft.com/office/drawing/2014/main" val="10000"/>
                  </a:ext>
                </a:extLst>
              </a:tr>
              <a:tr h="783825">
                <a:tc>
                  <a:txBody>
                    <a:bodyPr/>
                    <a:lstStyle/>
                    <a:p>
                      <a:pPr marL="0" marR="0" lvl="0" indent="0" algn="ctr" rtl="0">
                        <a:spcBef>
                          <a:spcPts val="0"/>
                        </a:spcBef>
                        <a:spcAft>
                          <a:spcPts val="0"/>
                        </a:spcAft>
                        <a:buNone/>
                      </a:pPr>
                      <a:r>
                        <a:rPr lang="en-US" sz="1800" b="1" u="none" strike="noStrike" cap="none">
                          <a:solidFill>
                            <a:schemeClr val="lt1"/>
                          </a:solidFill>
                          <a:latin typeface="Arial"/>
                          <a:ea typeface="Arial"/>
                          <a:cs typeface="Arial"/>
                          <a:sym typeface="Arial"/>
                        </a:rPr>
                        <a:t>Comparable Company Analysis (Comps)</a:t>
                      </a:r>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rgbClr val="FFFF00"/>
                        </a:buClr>
                        <a:buSzPts val="1800"/>
                        <a:buFont typeface="Arial"/>
                        <a:buNone/>
                      </a:pPr>
                      <a:r>
                        <a:rPr lang="en-US" sz="1800" b="1" u="none" strike="noStrike" cap="none">
                          <a:solidFill>
                            <a:srgbClr val="FFFF00"/>
                          </a:solidFill>
                          <a:latin typeface="Arial"/>
                          <a:ea typeface="Arial"/>
                          <a:cs typeface="Arial"/>
                          <a:sym typeface="Arial"/>
                        </a:rPr>
                        <a:t>5x to 10x Next Year’s Annual Revenue</a:t>
                      </a:r>
                      <a:endParaRPr sz="1800" b="1" u="none" strike="noStrike" cap="none">
                        <a:solidFill>
                          <a:srgbClr val="FFFF00"/>
                        </a:solidFill>
                        <a:latin typeface="Arial"/>
                        <a:ea typeface="Arial"/>
                        <a:cs typeface="Arial"/>
                        <a:sym typeface="Arial"/>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000" b="1" u="none" strike="noStrike" cap="none">
                          <a:solidFill>
                            <a:schemeClr val="lt1"/>
                          </a:solidFill>
                          <a:latin typeface="Arial"/>
                          <a:ea typeface="Arial"/>
                          <a:cs typeface="Arial"/>
                          <a:sym typeface="Arial"/>
                        </a:rPr>
                        <a:t>$80Million - $140Million</a:t>
                      </a:r>
                      <a:endParaRPr/>
                    </a:p>
                  </a:txBody>
                  <a:tcPr marL="91450" marR="91450" marT="45725" marB="45725">
                    <a:solidFill>
                      <a:schemeClr val="accent5"/>
                    </a:solidFill>
                  </a:tcPr>
                </a:tc>
                <a:extLst>
                  <a:ext uri="{0D108BD9-81ED-4DB2-BD59-A6C34878D82A}">
                    <a16:rowId xmlns:a16="http://schemas.microsoft.com/office/drawing/2014/main" val="10001"/>
                  </a:ext>
                </a:extLst>
              </a:tr>
              <a:tr h="783825">
                <a:tc>
                  <a:txBody>
                    <a:bodyPr/>
                    <a:lstStyle/>
                    <a:p>
                      <a:pPr marL="0" marR="0" lvl="0" indent="0" algn="ctr" rtl="0">
                        <a:spcBef>
                          <a:spcPts val="0"/>
                        </a:spcBef>
                        <a:spcAft>
                          <a:spcPts val="0"/>
                        </a:spcAft>
                        <a:buNone/>
                      </a:pPr>
                      <a:r>
                        <a:rPr lang="en-US" sz="1800" b="1" u="none" strike="noStrike" cap="none">
                          <a:solidFill>
                            <a:schemeClr val="lt1"/>
                          </a:solidFill>
                          <a:latin typeface="Arial"/>
                          <a:ea typeface="Arial"/>
                          <a:cs typeface="Arial"/>
                          <a:sym typeface="Arial"/>
                        </a:rPr>
                        <a:t>Discounted Cash Flow (DCF)</a:t>
                      </a:r>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rgbClr val="FFFF00"/>
                        </a:buClr>
                        <a:buSzPts val="1800"/>
                        <a:buFont typeface="Arial"/>
                        <a:buNone/>
                      </a:pPr>
                      <a:r>
                        <a:rPr lang="en-US" sz="1800" b="1" u="none" strike="noStrike" cap="none">
                          <a:solidFill>
                            <a:srgbClr val="FFFF00"/>
                          </a:solidFill>
                          <a:latin typeface="Arial"/>
                          <a:ea typeface="Arial"/>
                          <a:cs typeface="Arial"/>
                          <a:sym typeface="Arial"/>
                        </a:rPr>
                        <a:t>Realistic Discount Rate to Reflect Early-stage risks and market conditions.</a:t>
                      </a:r>
                      <a:endParaRPr sz="1800" b="1" u="none" strike="noStrike" cap="none">
                        <a:solidFill>
                          <a:srgbClr val="FFFF00"/>
                        </a:solidFill>
                        <a:latin typeface="Arial"/>
                        <a:ea typeface="Arial"/>
                        <a:cs typeface="Arial"/>
                        <a:sym typeface="Arial"/>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000" b="1" u="none" strike="noStrike" cap="none">
                          <a:solidFill>
                            <a:schemeClr val="lt1"/>
                          </a:solidFill>
                          <a:latin typeface="Arial"/>
                          <a:ea typeface="Arial"/>
                          <a:cs typeface="Arial"/>
                          <a:sym typeface="Arial"/>
                        </a:rPr>
                        <a:t>$90Million - $160Million</a:t>
                      </a:r>
                      <a:endParaRPr sz="2000" b="1" u="none" strike="noStrike" cap="none">
                        <a:solidFill>
                          <a:schemeClr val="lt1"/>
                        </a:solidFill>
                        <a:latin typeface="Arial"/>
                        <a:ea typeface="Arial"/>
                        <a:cs typeface="Arial"/>
                        <a:sym typeface="Arial"/>
                      </a:endParaRPr>
                    </a:p>
                  </a:txBody>
                  <a:tcPr marL="91450" marR="91450" marT="45725" marB="45725">
                    <a:solidFill>
                      <a:schemeClr val="accent5"/>
                    </a:solidFill>
                  </a:tcPr>
                </a:tc>
                <a:extLst>
                  <a:ext uri="{0D108BD9-81ED-4DB2-BD59-A6C34878D82A}">
                    <a16:rowId xmlns:a16="http://schemas.microsoft.com/office/drawing/2014/main" val="10002"/>
                  </a:ext>
                </a:extLst>
              </a:tr>
              <a:tr h="715675">
                <a:tc>
                  <a:txBody>
                    <a:bodyPr/>
                    <a:lstStyle/>
                    <a:p>
                      <a:pPr marL="0" marR="0" lvl="0" indent="0" algn="ctr" rtl="0">
                        <a:spcBef>
                          <a:spcPts val="0"/>
                        </a:spcBef>
                        <a:spcAft>
                          <a:spcPts val="0"/>
                        </a:spcAft>
                        <a:buNone/>
                      </a:pPr>
                      <a:r>
                        <a:rPr lang="en-US" sz="1800" b="1" u="none" strike="noStrike" cap="none">
                          <a:solidFill>
                            <a:schemeClr val="lt1"/>
                          </a:solidFill>
                          <a:latin typeface="Arial"/>
                          <a:ea typeface="Arial"/>
                          <a:cs typeface="Arial"/>
                          <a:sym typeface="Arial"/>
                        </a:rPr>
                        <a:t>Venture Capital (VC) Method</a:t>
                      </a:r>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rgbClr val="FFFF00"/>
                        </a:buClr>
                        <a:buSzPts val="1800"/>
                        <a:buFont typeface="Arial"/>
                        <a:buNone/>
                      </a:pPr>
                      <a:r>
                        <a:rPr lang="en-US" sz="1800" b="1" u="none" strike="noStrike" cap="none">
                          <a:solidFill>
                            <a:srgbClr val="FFFF00"/>
                          </a:solidFill>
                          <a:latin typeface="Arial"/>
                          <a:ea typeface="Arial"/>
                          <a:cs typeface="Arial"/>
                          <a:sym typeface="Arial"/>
                        </a:rPr>
                        <a:t>Exit Value: $750Mn / 5Yrs</a:t>
                      </a:r>
                      <a:endParaRPr/>
                    </a:p>
                    <a:p>
                      <a:pPr marL="0" marR="0" lvl="0" indent="0" algn="ctr" rtl="0">
                        <a:lnSpc>
                          <a:spcPct val="100000"/>
                        </a:lnSpc>
                        <a:spcBef>
                          <a:spcPts val="0"/>
                        </a:spcBef>
                        <a:spcAft>
                          <a:spcPts val="0"/>
                        </a:spcAft>
                        <a:buClr>
                          <a:srgbClr val="FFFF00"/>
                        </a:buClr>
                        <a:buSzPts val="1800"/>
                        <a:buFont typeface="Arial"/>
                        <a:buNone/>
                      </a:pPr>
                      <a:r>
                        <a:rPr lang="en-US" sz="1800" b="1" u="none" strike="noStrike" cap="none">
                          <a:solidFill>
                            <a:srgbClr val="FFFF00"/>
                          </a:solidFill>
                          <a:latin typeface="Arial"/>
                          <a:ea typeface="Arial"/>
                          <a:cs typeface="Arial"/>
                          <a:sym typeface="Arial"/>
                        </a:rPr>
                        <a:t>Investors’ Expected ROI: 7-8x </a:t>
                      </a:r>
                      <a:endParaRPr sz="1800" b="1" u="none" strike="noStrike" cap="none">
                        <a:solidFill>
                          <a:srgbClr val="FFFF00"/>
                        </a:solidFill>
                        <a:latin typeface="Arial"/>
                        <a:ea typeface="Arial"/>
                        <a:cs typeface="Arial"/>
                        <a:sym typeface="Arial"/>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000" b="1" u="none" strike="noStrike" cap="none">
                          <a:solidFill>
                            <a:schemeClr val="lt1"/>
                          </a:solidFill>
                          <a:latin typeface="Arial"/>
                          <a:ea typeface="Arial"/>
                          <a:cs typeface="Arial"/>
                          <a:sym typeface="Arial"/>
                        </a:rPr>
                        <a:t>$80Million - $150Million</a:t>
                      </a:r>
                      <a:endParaRPr/>
                    </a:p>
                  </a:txBody>
                  <a:tcPr marL="91450" marR="91450" marT="45725" marB="45725">
                    <a:solidFill>
                      <a:schemeClr val="accent5"/>
                    </a:solidFill>
                  </a:tcPr>
                </a:tc>
                <a:extLst>
                  <a:ext uri="{0D108BD9-81ED-4DB2-BD59-A6C34878D82A}">
                    <a16:rowId xmlns:a16="http://schemas.microsoft.com/office/drawing/2014/main" val="10003"/>
                  </a:ext>
                </a:extLst>
              </a:tr>
              <a:tr h="874750">
                <a:tc>
                  <a:txBody>
                    <a:bodyPr/>
                    <a:lstStyle/>
                    <a:p>
                      <a:pPr marL="0" marR="0" lvl="0" indent="0" algn="ctr" rtl="0">
                        <a:spcBef>
                          <a:spcPts val="0"/>
                        </a:spcBef>
                        <a:spcAft>
                          <a:spcPts val="0"/>
                        </a:spcAft>
                        <a:buNone/>
                      </a:pPr>
                      <a:r>
                        <a:rPr lang="en-US" sz="1800" b="1" u="none" strike="noStrike" cap="none">
                          <a:solidFill>
                            <a:schemeClr val="lt1"/>
                          </a:solidFill>
                          <a:latin typeface="Arial"/>
                          <a:ea typeface="Arial"/>
                          <a:cs typeface="Arial"/>
                          <a:sym typeface="Arial"/>
                        </a:rPr>
                        <a:t>Scorecard Valuation Method</a:t>
                      </a:r>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rgbClr val="FFFF00"/>
                        </a:buClr>
                        <a:buSzPts val="1800"/>
                        <a:buFont typeface="Arial"/>
                        <a:buNone/>
                      </a:pPr>
                      <a:r>
                        <a:rPr lang="en-US" sz="1800" b="1" u="none" strike="noStrike" cap="none">
                          <a:solidFill>
                            <a:srgbClr val="FFFF00"/>
                          </a:solidFill>
                          <a:latin typeface="Arial"/>
                          <a:ea typeface="Arial"/>
                          <a:cs typeface="Arial"/>
                          <a:sym typeface="Arial"/>
                        </a:rPr>
                        <a:t>Market Potential, AI-Driven Innovation &amp; Team Strength Support a Premium Valuation</a:t>
                      </a:r>
                      <a:endParaRPr sz="1800" b="1" u="none" strike="noStrike" cap="none">
                        <a:solidFill>
                          <a:srgbClr val="FFFF00"/>
                        </a:solidFill>
                        <a:latin typeface="Arial"/>
                        <a:ea typeface="Arial"/>
                        <a:cs typeface="Arial"/>
                        <a:sym typeface="Arial"/>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000" b="1" u="none" strike="noStrike" cap="none">
                          <a:solidFill>
                            <a:schemeClr val="lt1"/>
                          </a:solidFill>
                          <a:latin typeface="Arial"/>
                          <a:ea typeface="Arial"/>
                          <a:cs typeface="Arial"/>
                          <a:sym typeface="Arial"/>
                        </a:rPr>
                        <a:t>$100Million - $170Million</a:t>
                      </a:r>
                      <a:endParaRPr/>
                    </a:p>
                  </a:txBody>
                  <a:tcPr marL="91450" marR="91450" marT="45725" marB="45725">
                    <a:solidFill>
                      <a:schemeClr val="accent5"/>
                    </a:solidFill>
                  </a:tcPr>
                </a:tc>
                <a:extLst>
                  <a:ext uri="{0D108BD9-81ED-4DB2-BD59-A6C34878D82A}">
                    <a16:rowId xmlns:a16="http://schemas.microsoft.com/office/drawing/2014/main" val="10004"/>
                  </a:ext>
                </a:extLst>
              </a:tr>
              <a:tr h="874750">
                <a:tc>
                  <a:txBody>
                    <a:bodyPr/>
                    <a:lstStyle/>
                    <a:p>
                      <a:pPr marL="0" marR="0" lvl="0" indent="0" algn="ctr" rtl="0">
                        <a:spcBef>
                          <a:spcPts val="0"/>
                        </a:spcBef>
                        <a:spcAft>
                          <a:spcPts val="0"/>
                        </a:spcAft>
                        <a:buNone/>
                      </a:pPr>
                      <a:r>
                        <a:rPr lang="en-US" sz="1800" b="1" u="none" strike="noStrike" cap="none">
                          <a:solidFill>
                            <a:schemeClr val="lt1"/>
                          </a:solidFill>
                          <a:latin typeface="Arial"/>
                          <a:ea typeface="Arial"/>
                          <a:cs typeface="Arial"/>
                          <a:sym typeface="Arial"/>
                        </a:rPr>
                        <a:t>Berkus Method</a:t>
                      </a:r>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rgbClr val="FFFF00"/>
                        </a:buClr>
                        <a:buSzPts val="1800"/>
                        <a:buFont typeface="Arial"/>
                        <a:buNone/>
                      </a:pPr>
                      <a:r>
                        <a:rPr lang="en-US" sz="1800" b="1" u="none" strike="noStrike" cap="none">
                          <a:solidFill>
                            <a:srgbClr val="FFFF00"/>
                          </a:solidFill>
                          <a:latin typeface="Arial"/>
                          <a:ea typeface="Arial"/>
                          <a:cs typeface="Arial"/>
                          <a:sym typeface="Arial"/>
                        </a:rPr>
                        <a:t>Advanced Technology, Market Opportunity &amp; Strong Team Support the Valuation</a:t>
                      </a:r>
                      <a:endParaRPr sz="1800" b="1" u="none" strike="noStrike" cap="none">
                        <a:solidFill>
                          <a:srgbClr val="FFFF00"/>
                        </a:solidFill>
                        <a:latin typeface="Arial"/>
                        <a:ea typeface="Arial"/>
                        <a:cs typeface="Arial"/>
                        <a:sym typeface="Arial"/>
                      </a:endParaRPr>
                    </a:p>
                  </a:txBody>
                  <a:tcPr marL="91450" marR="91450" marT="45725" marB="45725">
                    <a:solidFill>
                      <a:schemeClr val="accent5"/>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000" b="1" u="none" strike="noStrike" cap="none">
                          <a:solidFill>
                            <a:schemeClr val="lt1"/>
                          </a:solidFill>
                          <a:latin typeface="Arial"/>
                          <a:ea typeface="Arial"/>
                          <a:cs typeface="Arial"/>
                          <a:sym typeface="Arial"/>
                        </a:rPr>
                        <a:t>$70Million - $110Million</a:t>
                      </a:r>
                      <a:endParaRPr/>
                    </a:p>
                  </a:txBody>
                  <a:tcPr marL="91450" marR="91450" marT="45725" marB="45725">
                    <a:solidFill>
                      <a:schemeClr val="accent5"/>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9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6"/>
          <p:cNvSpPr txBox="1">
            <a:spLocks noGrp="1"/>
          </p:cNvSpPr>
          <p:nvPr>
            <p:ph type="title"/>
          </p:nvPr>
        </p:nvSpPr>
        <p:spPr>
          <a:xfrm>
            <a:off x="681698" y="512299"/>
            <a:ext cx="10515600" cy="727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ACTION PLAN</a:t>
            </a:r>
            <a:endParaRPr/>
          </a:p>
        </p:txBody>
      </p:sp>
      <p:sp>
        <p:nvSpPr>
          <p:cNvPr id="551" name="Google Shape;551;p36"/>
          <p:cNvSpPr txBox="1">
            <a:spLocks noGrp="1"/>
          </p:cNvSpPr>
          <p:nvPr>
            <p:ph type="body" idx="2"/>
          </p:nvPr>
        </p:nvSpPr>
        <p:spPr>
          <a:xfrm>
            <a:off x="4360668" y="1780403"/>
            <a:ext cx="1440088" cy="5862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r>
              <a:rPr lang="en-US"/>
              <a:t>Pivoting &amp; Refining</a:t>
            </a:r>
            <a:endParaRPr/>
          </a:p>
        </p:txBody>
      </p:sp>
      <p:sp>
        <p:nvSpPr>
          <p:cNvPr id="552" name="Google Shape;552;p36"/>
          <p:cNvSpPr txBox="1">
            <a:spLocks noGrp="1"/>
          </p:cNvSpPr>
          <p:nvPr>
            <p:ph type="body" idx="3"/>
          </p:nvPr>
        </p:nvSpPr>
        <p:spPr>
          <a:xfrm>
            <a:off x="8307743" y="1614582"/>
            <a:ext cx="1440088" cy="75206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r>
              <a:rPr lang="en-US"/>
              <a:t>Unicorn Foundational Model (UFM)</a:t>
            </a:r>
            <a:endParaRPr/>
          </a:p>
        </p:txBody>
      </p:sp>
      <p:sp>
        <p:nvSpPr>
          <p:cNvPr id="553" name="Google Shape;553;p36"/>
          <p:cNvSpPr txBox="1">
            <a:spLocks noGrp="1"/>
          </p:cNvSpPr>
          <p:nvPr>
            <p:ph type="body" idx="4"/>
          </p:nvPr>
        </p:nvSpPr>
        <p:spPr>
          <a:xfrm>
            <a:off x="505322" y="2436036"/>
            <a:ext cx="1194201" cy="5017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1800"/>
              <a:buNone/>
            </a:pPr>
            <a:r>
              <a:rPr lang="en-US"/>
              <a:t>2025</a:t>
            </a:r>
            <a:endParaRPr/>
          </a:p>
        </p:txBody>
      </p:sp>
      <p:sp>
        <p:nvSpPr>
          <p:cNvPr id="554" name="Google Shape;554;p36"/>
          <p:cNvSpPr txBox="1">
            <a:spLocks noGrp="1"/>
          </p:cNvSpPr>
          <p:nvPr>
            <p:ph type="body" idx="5"/>
          </p:nvPr>
        </p:nvSpPr>
        <p:spPr>
          <a:xfrm>
            <a:off x="1675402"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Jan</a:t>
            </a:r>
            <a:endParaRPr/>
          </a:p>
        </p:txBody>
      </p:sp>
      <p:sp>
        <p:nvSpPr>
          <p:cNvPr id="555" name="Google Shape;555;p36"/>
          <p:cNvSpPr txBox="1">
            <a:spLocks noGrp="1"/>
          </p:cNvSpPr>
          <p:nvPr>
            <p:ph type="body" idx="6"/>
          </p:nvPr>
        </p:nvSpPr>
        <p:spPr>
          <a:xfrm>
            <a:off x="2464817"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Feb</a:t>
            </a:r>
            <a:endParaRPr/>
          </a:p>
        </p:txBody>
      </p:sp>
      <p:sp>
        <p:nvSpPr>
          <p:cNvPr id="556" name="Google Shape;556;p36"/>
          <p:cNvSpPr txBox="1">
            <a:spLocks noGrp="1"/>
          </p:cNvSpPr>
          <p:nvPr>
            <p:ph type="body" idx="7"/>
          </p:nvPr>
        </p:nvSpPr>
        <p:spPr>
          <a:xfrm>
            <a:off x="3254232"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Mar</a:t>
            </a:r>
            <a:endParaRPr/>
          </a:p>
        </p:txBody>
      </p:sp>
      <p:sp>
        <p:nvSpPr>
          <p:cNvPr id="557" name="Google Shape;557;p36"/>
          <p:cNvSpPr txBox="1">
            <a:spLocks noGrp="1"/>
          </p:cNvSpPr>
          <p:nvPr>
            <p:ph type="body" idx="8"/>
          </p:nvPr>
        </p:nvSpPr>
        <p:spPr>
          <a:xfrm>
            <a:off x="4043647"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Apr</a:t>
            </a:r>
            <a:endParaRPr/>
          </a:p>
        </p:txBody>
      </p:sp>
      <p:sp>
        <p:nvSpPr>
          <p:cNvPr id="558" name="Google Shape;558;p36"/>
          <p:cNvSpPr txBox="1">
            <a:spLocks noGrp="1"/>
          </p:cNvSpPr>
          <p:nvPr>
            <p:ph type="body" idx="9"/>
          </p:nvPr>
        </p:nvSpPr>
        <p:spPr>
          <a:xfrm>
            <a:off x="4833062"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May</a:t>
            </a:r>
            <a:endParaRPr/>
          </a:p>
        </p:txBody>
      </p:sp>
      <p:sp>
        <p:nvSpPr>
          <p:cNvPr id="559" name="Google Shape;559;p36"/>
          <p:cNvSpPr txBox="1">
            <a:spLocks noGrp="1"/>
          </p:cNvSpPr>
          <p:nvPr>
            <p:ph type="body" idx="13"/>
          </p:nvPr>
        </p:nvSpPr>
        <p:spPr>
          <a:xfrm>
            <a:off x="5622477"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Jun</a:t>
            </a:r>
            <a:endParaRPr/>
          </a:p>
        </p:txBody>
      </p:sp>
      <p:sp>
        <p:nvSpPr>
          <p:cNvPr id="560" name="Google Shape;560;p36"/>
          <p:cNvSpPr txBox="1">
            <a:spLocks noGrp="1"/>
          </p:cNvSpPr>
          <p:nvPr>
            <p:ph type="body" idx="14"/>
          </p:nvPr>
        </p:nvSpPr>
        <p:spPr>
          <a:xfrm>
            <a:off x="6411892"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Jul</a:t>
            </a:r>
            <a:endParaRPr/>
          </a:p>
        </p:txBody>
      </p:sp>
      <p:sp>
        <p:nvSpPr>
          <p:cNvPr id="561" name="Google Shape;561;p36"/>
          <p:cNvSpPr txBox="1">
            <a:spLocks noGrp="1"/>
          </p:cNvSpPr>
          <p:nvPr>
            <p:ph type="body" idx="15"/>
          </p:nvPr>
        </p:nvSpPr>
        <p:spPr>
          <a:xfrm>
            <a:off x="7201307"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Aug</a:t>
            </a:r>
            <a:endParaRPr/>
          </a:p>
        </p:txBody>
      </p:sp>
      <p:sp>
        <p:nvSpPr>
          <p:cNvPr id="562" name="Google Shape;562;p36"/>
          <p:cNvSpPr txBox="1">
            <a:spLocks noGrp="1"/>
          </p:cNvSpPr>
          <p:nvPr>
            <p:ph type="body" idx="16"/>
          </p:nvPr>
        </p:nvSpPr>
        <p:spPr>
          <a:xfrm>
            <a:off x="7990722"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Sep</a:t>
            </a:r>
            <a:endParaRPr/>
          </a:p>
        </p:txBody>
      </p:sp>
      <p:sp>
        <p:nvSpPr>
          <p:cNvPr id="563" name="Google Shape;563;p36"/>
          <p:cNvSpPr txBox="1">
            <a:spLocks noGrp="1"/>
          </p:cNvSpPr>
          <p:nvPr>
            <p:ph type="body" idx="17"/>
          </p:nvPr>
        </p:nvSpPr>
        <p:spPr>
          <a:xfrm>
            <a:off x="8780137"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Oct</a:t>
            </a:r>
            <a:endParaRPr/>
          </a:p>
        </p:txBody>
      </p:sp>
      <p:sp>
        <p:nvSpPr>
          <p:cNvPr id="564" name="Google Shape;564;p36"/>
          <p:cNvSpPr txBox="1">
            <a:spLocks noGrp="1"/>
          </p:cNvSpPr>
          <p:nvPr>
            <p:ph type="body" idx="18"/>
          </p:nvPr>
        </p:nvSpPr>
        <p:spPr>
          <a:xfrm>
            <a:off x="9569552"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Nov</a:t>
            </a:r>
            <a:endParaRPr/>
          </a:p>
        </p:txBody>
      </p:sp>
      <p:sp>
        <p:nvSpPr>
          <p:cNvPr id="565" name="Google Shape;565;p36"/>
          <p:cNvSpPr txBox="1">
            <a:spLocks noGrp="1"/>
          </p:cNvSpPr>
          <p:nvPr>
            <p:ph type="body" idx="19"/>
          </p:nvPr>
        </p:nvSpPr>
        <p:spPr>
          <a:xfrm>
            <a:off x="10358963" y="2774313"/>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Dec</a:t>
            </a:r>
            <a:endParaRPr/>
          </a:p>
        </p:txBody>
      </p:sp>
      <p:sp>
        <p:nvSpPr>
          <p:cNvPr id="566" name="Google Shape;566;p36"/>
          <p:cNvSpPr txBox="1">
            <a:spLocks noGrp="1"/>
          </p:cNvSpPr>
          <p:nvPr>
            <p:ph type="body" idx="20"/>
          </p:nvPr>
        </p:nvSpPr>
        <p:spPr>
          <a:xfrm>
            <a:off x="1992422" y="3563114"/>
            <a:ext cx="1734203" cy="5862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r>
              <a:rPr lang="en-US"/>
              <a:t>Scaling Up to attain Exponential Growth</a:t>
            </a:r>
            <a:endParaRPr/>
          </a:p>
        </p:txBody>
      </p:sp>
      <p:sp>
        <p:nvSpPr>
          <p:cNvPr id="567" name="Google Shape;567;p36"/>
          <p:cNvSpPr txBox="1">
            <a:spLocks noGrp="1"/>
          </p:cNvSpPr>
          <p:nvPr>
            <p:ph type="body" idx="21"/>
          </p:nvPr>
        </p:nvSpPr>
        <p:spPr>
          <a:xfrm>
            <a:off x="5939498" y="3563114"/>
            <a:ext cx="1440088" cy="5862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6"/>
              </a:buClr>
              <a:buSzPts val="1400"/>
              <a:buNone/>
            </a:pPr>
            <a:r>
              <a:rPr lang="en-US"/>
              <a:t>Addition of New Revenue Streams</a:t>
            </a:r>
            <a:endParaRPr/>
          </a:p>
        </p:txBody>
      </p:sp>
      <p:sp>
        <p:nvSpPr>
          <p:cNvPr id="568" name="Google Shape;568;p36"/>
          <p:cNvSpPr txBox="1">
            <a:spLocks noGrp="1"/>
          </p:cNvSpPr>
          <p:nvPr>
            <p:ph type="body" idx="22"/>
          </p:nvPr>
        </p:nvSpPr>
        <p:spPr>
          <a:xfrm>
            <a:off x="9886573" y="3563114"/>
            <a:ext cx="1440088" cy="5862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r>
              <a:rPr lang="en-US"/>
              <a:t>Exponential Growth of New Revenue Streams</a:t>
            </a:r>
            <a:endParaRPr/>
          </a:p>
        </p:txBody>
      </p:sp>
      <p:sp>
        <p:nvSpPr>
          <p:cNvPr id="569" name="Google Shape;569;p36"/>
          <p:cNvSpPr txBox="1">
            <a:spLocks noGrp="1"/>
          </p:cNvSpPr>
          <p:nvPr>
            <p:ph type="body" idx="23"/>
          </p:nvPr>
        </p:nvSpPr>
        <p:spPr>
          <a:xfrm>
            <a:off x="505322" y="4134112"/>
            <a:ext cx="1194201" cy="5017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1800"/>
              <a:buNone/>
            </a:pPr>
            <a:r>
              <a:rPr lang="en-US"/>
              <a:t>2026</a:t>
            </a:r>
            <a:endParaRPr/>
          </a:p>
        </p:txBody>
      </p:sp>
      <p:sp>
        <p:nvSpPr>
          <p:cNvPr id="570" name="Google Shape;570;p36"/>
          <p:cNvSpPr txBox="1">
            <a:spLocks noGrp="1"/>
          </p:cNvSpPr>
          <p:nvPr>
            <p:ph type="body" idx="24"/>
          </p:nvPr>
        </p:nvSpPr>
        <p:spPr>
          <a:xfrm>
            <a:off x="1675402"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Jan</a:t>
            </a:r>
            <a:endParaRPr/>
          </a:p>
        </p:txBody>
      </p:sp>
      <p:sp>
        <p:nvSpPr>
          <p:cNvPr id="571" name="Google Shape;571;p36"/>
          <p:cNvSpPr txBox="1">
            <a:spLocks noGrp="1"/>
          </p:cNvSpPr>
          <p:nvPr>
            <p:ph type="body" idx="25"/>
          </p:nvPr>
        </p:nvSpPr>
        <p:spPr>
          <a:xfrm>
            <a:off x="2464817"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Feb</a:t>
            </a:r>
            <a:endParaRPr/>
          </a:p>
        </p:txBody>
      </p:sp>
      <p:sp>
        <p:nvSpPr>
          <p:cNvPr id="572" name="Google Shape;572;p36"/>
          <p:cNvSpPr txBox="1">
            <a:spLocks noGrp="1"/>
          </p:cNvSpPr>
          <p:nvPr>
            <p:ph type="body" idx="26"/>
          </p:nvPr>
        </p:nvSpPr>
        <p:spPr>
          <a:xfrm>
            <a:off x="3254232"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Mar</a:t>
            </a:r>
            <a:endParaRPr/>
          </a:p>
        </p:txBody>
      </p:sp>
      <p:sp>
        <p:nvSpPr>
          <p:cNvPr id="573" name="Google Shape;573;p36"/>
          <p:cNvSpPr txBox="1">
            <a:spLocks noGrp="1"/>
          </p:cNvSpPr>
          <p:nvPr>
            <p:ph type="body" idx="27"/>
          </p:nvPr>
        </p:nvSpPr>
        <p:spPr>
          <a:xfrm>
            <a:off x="4043647"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Apr</a:t>
            </a:r>
            <a:endParaRPr/>
          </a:p>
        </p:txBody>
      </p:sp>
      <p:sp>
        <p:nvSpPr>
          <p:cNvPr id="574" name="Google Shape;574;p36"/>
          <p:cNvSpPr txBox="1">
            <a:spLocks noGrp="1"/>
          </p:cNvSpPr>
          <p:nvPr>
            <p:ph type="body" idx="28"/>
          </p:nvPr>
        </p:nvSpPr>
        <p:spPr>
          <a:xfrm>
            <a:off x="4833062"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May</a:t>
            </a:r>
            <a:endParaRPr/>
          </a:p>
        </p:txBody>
      </p:sp>
      <p:sp>
        <p:nvSpPr>
          <p:cNvPr id="575" name="Google Shape;575;p36"/>
          <p:cNvSpPr txBox="1">
            <a:spLocks noGrp="1"/>
          </p:cNvSpPr>
          <p:nvPr>
            <p:ph type="body" idx="29"/>
          </p:nvPr>
        </p:nvSpPr>
        <p:spPr>
          <a:xfrm>
            <a:off x="5622477"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Jun</a:t>
            </a:r>
            <a:endParaRPr/>
          </a:p>
        </p:txBody>
      </p:sp>
      <p:sp>
        <p:nvSpPr>
          <p:cNvPr id="576" name="Google Shape;576;p36"/>
          <p:cNvSpPr txBox="1">
            <a:spLocks noGrp="1"/>
          </p:cNvSpPr>
          <p:nvPr>
            <p:ph type="body" idx="30"/>
          </p:nvPr>
        </p:nvSpPr>
        <p:spPr>
          <a:xfrm>
            <a:off x="6411892"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Jul</a:t>
            </a:r>
            <a:endParaRPr/>
          </a:p>
        </p:txBody>
      </p:sp>
      <p:sp>
        <p:nvSpPr>
          <p:cNvPr id="577" name="Google Shape;577;p36"/>
          <p:cNvSpPr txBox="1">
            <a:spLocks noGrp="1"/>
          </p:cNvSpPr>
          <p:nvPr>
            <p:ph type="body" idx="31"/>
          </p:nvPr>
        </p:nvSpPr>
        <p:spPr>
          <a:xfrm>
            <a:off x="7201307"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Aug</a:t>
            </a:r>
            <a:endParaRPr/>
          </a:p>
        </p:txBody>
      </p:sp>
      <p:sp>
        <p:nvSpPr>
          <p:cNvPr id="578" name="Google Shape;578;p36"/>
          <p:cNvSpPr txBox="1">
            <a:spLocks noGrp="1"/>
          </p:cNvSpPr>
          <p:nvPr>
            <p:ph type="body" idx="32"/>
          </p:nvPr>
        </p:nvSpPr>
        <p:spPr>
          <a:xfrm>
            <a:off x="7990722"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Sep</a:t>
            </a:r>
            <a:endParaRPr/>
          </a:p>
        </p:txBody>
      </p:sp>
      <p:sp>
        <p:nvSpPr>
          <p:cNvPr id="579" name="Google Shape;579;p36"/>
          <p:cNvSpPr txBox="1">
            <a:spLocks noGrp="1"/>
          </p:cNvSpPr>
          <p:nvPr>
            <p:ph type="body" idx="33"/>
          </p:nvPr>
        </p:nvSpPr>
        <p:spPr>
          <a:xfrm>
            <a:off x="8780137"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Oct</a:t>
            </a:r>
            <a:endParaRPr/>
          </a:p>
        </p:txBody>
      </p:sp>
      <p:sp>
        <p:nvSpPr>
          <p:cNvPr id="580" name="Google Shape;580;p36"/>
          <p:cNvSpPr txBox="1">
            <a:spLocks noGrp="1"/>
          </p:cNvSpPr>
          <p:nvPr>
            <p:ph type="body" idx="34"/>
          </p:nvPr>
        </p:nvSpPr>
        <p:spPr>
          <a:xfrm>
            <a:off x="9569552"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Nov</a:t>
            </a:r>
            <a:endParaRPr/>
          </a:p>
        </p:txBody>
      </p:sp>
      <p:sp>
        <p:nvSpPr>
          <p:cNvPr id="581" name="Google Shape;581;p36"/>
          <p:cNvSpPr txBox="1">
            <a:spLocks noGrp="1"/>
          </p:cNvSpPr>
          <p:nvPr>
            <p:ph type="body" idx="35"/>
          </p:nvPr>
        </p:nvSpPr>
        <p:spPr>
          <a:xfrm>
            <a:off x="10358963" y="4476140"/>
            <a:ext cx="495300" cy="90449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1200"/>
              <a:buNone/>
            </a:pPr>
            <a:r>
              <a:rPr lang="en-US"/>
              <a:t>Dec</a:t>
            </a:r>
            <a:endParaRPr/>
          </a:p>
        </p:txBody>
      </p:sp>
      <p:sp>
        <p:nvSpPr>
          <p:cNvPr id="582" name="Google Shape;582;p36"/>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583" name="Google Shape;583;p36"/>
          <p:cNvSpPr/>
          <p:nvPr/>
        </p:nvSpPr>
        <p:spPr>
          <a:xfrm>
            <a:off x="1835966"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4" name="Google Shape;584;p36"/>
          <p:cNvSpPr/>
          <p:nvPr/>
        </p:nvSpPr>
        <p:spPr>
          <a:xfrm>
            <a:off x="2625447" y="2599627"/>
            <a:ext cx="174171" cy="174171"/>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5" name="Google Shape;585;p36"/>
          <p:cNvSpPr/>
          <p:nvPr/>
        </p:nvSpPr>
        <p:spPr>
          <a:xfrm>
            <a:off x="3414928"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6" name="Google Shape;586;p36"/>
          <p:cNvSpPr/>
          <p:nvPr/>
        </p:nvSpPr>
        <p:spPr>
          <a:xfrm>
            <a:off x="4204409"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7" name="Google Shape;587;p36"/>
          <p:cNvSpPr/>
          <p:nvPr/>
        </p:nvSpPr>
        <p:spPr>
          <a:xfrm>
            <a:off x="4993890" y="2599627"/>
            <a:ext cx="174171" cy="174171"/>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8" name="Google Shape;588;p36"/>
          <p:cNvSpPr/>
          <p:nvPr/>
        </p:nvSpPr>
        <p:spPr>
          <a:xfrm>
            <a:off x="5783371"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9" name="Google Shape;589;p36"/>
          <p:cNvSpPr/>
          <p:nvPr/>
        </p:nvSpPr>
        <p:spPr>
          <a:xfrm>
            <a:off x="6572852"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0" name="Google Shape;590;p36"/>
          <p:cNvSpPr/>
          <p:nvPr/>
        </p:nvSpPr>
        <p:spPr>
          <a:xfrm>
            <a:off x="7362333"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1" name="Google Shape;591;p36"/>
          <p:cNvSpPr/>
          <p:nvPr/>
        </p:nvSpPr>
        <p:spPr>
          <a:xfrm>
            <a:off x="8151814"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2" name="Google Shape;592;p36"/>
          <p:cNvSpPr/>
          <p:nvPr/>
        </p:nvSpPr>
        <p:spPr>
          <a:xfrm>
            <a:off x="8941295" y="2599627"/>
            <a:ext cx="174171" cy="174171"/>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3" name="Google Shape;593;p36"/>
          <p:cNvSpPr/>
          <p:nvPr/>
        </p:nvSpPr>
        <p:spPr>
          <a:xfrm>
            <a:off x="9730776"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4" name="Google Shape;594;p36"/>
          <p:cNvSpPr/>
          <p:nvPr/>
        </p:nvSpPr>
        <p:spPr>
          <a:xfrm>
            <a:off x="10520258" y="2599627"/>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5" name="Google Shape;595;p36"/>
          <p:cNvSpPr/>
          <p:nvPr/>
        </p:nvSpPr>
        <p:spPr>
          <a:xfrm>
            <a:off x="1835966"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6" name="Google Shape;596;p36"/>
          <p:cNvSpPr/>
          <p:nvPr/>
        </p:nvSpPr>
        <p:spPr>
          <a:xfrm>
            <a:off x="2625447" y="4304098"/>
            <a:ext cx="174171" cy="174171"/>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7" name="Google Shape;597;p36"/>
          <p:cNvSpPr/>
          <p:nvPr/>
        </p:nvSpPr>
        <p:spPr>
          <a:xfrm>
            <a:off x="3414928"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36"/>
          <p:cNvSpPr/>
          <p:nvPr/>
        </p:nvSpPr>
        <p:spPr>
          <a:xfrm>
            <a:off x="4204409"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36"/>
          <p:cNvSpPr/>
          <p:nvPr/>
        </p:nvSpPr>
        <p:spPr>
          <a:xfrm>
            <a:off x="4993890"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0" name="Google Shape;600;p36"/>
          <p:cNvSpPr/>
          <p:nvPr/>
        </p:nvSpPr>
        <p:spPr>
          <a:xfrm>
            <a:off x="5783371"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1" name="Google Shape;601;p36"/>
          <p:cNvSpPr/>
          <p:nvPr/>
        </p:nvSpPr>
        <p:spPr>
          <a:xfrm>
            <a:off x="7362333"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2" name="Google Shape;602;p36"/>
          <p:cNvSpPr/>
          <p:nvPr/>
        </p:nvSpPr>
        <p:spPr>
          <a:xfrm>
            <a:off x="8151814"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3" name="Google Shape;603;p36"/>
          <p:cNvSpPr/>
          <p:nvPr/>
        </p:nvSpPr>
        <p:spPr>
          <a:xfrm>
            <a:off x="8941295"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4" name="Google Shape;604;p36"/>
          <p:cNvSpPr/>
          <p:nvPr/>
        </p:nvSpPr>
        <p:spPr>
          <a:xfrm>
            <a:off x="9730776" y="4304098"/>
            <a:ext cx="174171" cy="174171"/>
          </a:xfrm>
          <a:prstGeom prst="ellipse">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5" name="Google Shape;605;p36"/>
          <p:cNvSpPr/>
          <p:nvPr/>
        </p:nvSpPr>
        <p:spPr>
          <a:xfrm>
            <a:off x="10520258" y="4304098"/>
            <a:ext cx="174171" cy="174171"/>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6" name="Google Shape;606;p36"/>
          <p:cNvSpPr/>
          <p:nvPr/>
        </p:nvSpPr>
        <p:spPr>
          <a:xfrm>
            <a:off x="6572852" y="4304098"/>
            <a:ext cx="174171" cy="174171"/>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07" name="Google Shape;607;p36"/>
          <p:cNvCxnSpPr/>
          <p:nvPr/>
        </p:nvCxnSpPr>
        <p:spPr>
          <a:xfrm flipH="1">
            <a:off x="2712533" y="2411919"/>
            <a:ext cx="1260" cy="344415"/>
          </a:xfrm>
          <a:prstGeom prst="straightConnector1">
            <a:avLst/>
          </a:prstGeom>
          <a:noFill/>
          <a:ln w="9525" cap="flat" cmpd="sng">
            <a:solidFill>
              <a:schemeClr val="accent6"/>
            </a:solidFill>
            <a:prstDash val="solid"/>
            <a:miter lim="800000"/>
            <a:headEnd type="none" w="sm" len="sm"/>
            <a:tailEnd type="none" w="sm" len="sm"/>
          </a:ln>
        </p:spPr>
      </p:cxnSp>
      <p:cxnSp>
        <p:nvCxnSpPr>
          <p:cNvPr id="608" name="Google Shape;608;p36"/>
          <p:cNvCxnSpPr/>
          <p:nvPr/>
        </p:nvCxnSpPr>
        <p:spPr>
          <a:xfrm flipH="1">
            <a:off x="5078740" y="2411919"/>
            <a:ext cx="1260" cy="344415"/>
          </a:xfrm>
          <a:prstGeom prst="straightConnector1">
            <a:avLst/>
          </a:prstGeom>
          <a:noFill/>
          <a:ln w="9525" cap="flat" cmpd="sng">
            <a:solidFill>
              <a:schemeClr val="accent6"/>
            </a:solidFill>
            <a:prstDash val="solid"/>
            <a:miter lim="800000"/>
            <a:headEnd type="none" w="sm" len="sm"/>
            <a:tailEnd type="none" w="sm" len="sm"/>
          </a:ln>
        </p:spPr>
      </p:cxnSp>
      <p:cxnSp>
        <p:nvCxnSpPr>
          <p:cNvPr id="609" name="Google Shape;609;p36"/>
          <p:cNvCxnSpPr/>
          <p:nvPr/>
        </p:nvCxnSpPr>
        <p:spPr>
          <a:xfrm flipH="1">
            <a:off x="9027319" y="2411919"/>
            <a:ext cx="1260" cy="344415"/>
          </a:xfrm>
          <a:prstGeom prst="straightConnector1">
            <a:avLst/>
          </a:prstGeom>
          <a:noFill/>
          <a:ln w="9525" cap="flat" cmpd="sng">
            <a:solidFill>
              <a:schemeClr val="accent6"/>
            </a:solidFill>
            <a:prstDash val="solid"/>
            <a:miter lim="800000"/>
            <a:headEnd type="none" w="sm" len="sm"/>
            <a:tailEnd type="none" w="sm" len="sm"/>
          </a:ln>
        </p:spPr>
      </p:cxnSp>
      <p:cxnSp>
        <p:nvCxnSpPr>
          <p:cNvPr id="610" name="Google Shape;610;p36"/>
          <p:cNvCxnSpPr/>
          <p:nvPr/>
        </p:nvCxnSpPr>
        <p:spPr>
          <a:xfrm flipH="1">
            <a:off x="2711902" y="4118492"/>
            <a:ext cx="1260" cy="344415"/>
          </a:xfrm>
          <a:prstGeom prst="straightConnector1">
            <a:avLst/>
          </a:prstGeom>
          <a:noFill/>
          <a:ln w="9525" cap="flat" cmpd="sng">
            <a:solidFill>
              <a:schemeClr val="accent6"/>
            </a:solidFill>
            <a:prstDash val="solid"/>
            <a:miter lim="800000"/>
            <a:headEnd type="none" w="sm" len="sm"/>
            <a:tailEnd type="none" w="sm" len="sm"/>
          </a:ln>
        </p:spPr>
      </p:cxnSp>
      <p:cxnSp>
        <p:nvCxnSpPr>
          <p:cNvPr id="611" name="Google Shape;611;p36"/>
          <p:cNvCxnSpPr/>
          <p:nvPr/>
        </p:nvCxnSpPr>
        <p:spPr>
          <a:xfrm flipH="1">
            <a:off x="6659307" y="4118492"/>
            <a:ext cx="1260" cy="344415"/>
          </a:xfrm>
          <a:prstGeom prst="straightConnector1">
            <a:avLst/>
          </a:prstGeom>
          <a:noFill/>
          <a:ln w="9525" cap="flat" cmpd="sng">
            <a:solidFill>
              <a:schemeClr val="accent6"/>
            </a:solidFill>
            <a:prstDash val="solid"/>
            <a:miter lim="800000"/>
            <a:headEnd type="none" w="sm" len="sm"/>
            <a:tailEnd type="none" w="sm" len="sm"/>
          </a:ln>
        </p:spPr>
      </p:cxnSp>
      <p:cxnSp>
        <p:nvCxnSpPr>
          <p:cNvPr id="612" name="Google Shape;612;p36"/>
          <p:cNvCxnSpPr/>
          <p:nvPr/>
        </p:nvCxnSpPr>
        <p:spPr>
          <a:xfrm flipH="1">
            <a:off x="10606713" y="4118492"/>
            <a:ext cx="1260" cy="344415"/>
          </a:xfrm>
          <a:prstGeom prst="straightConnector1">
            <a:avLst/>
          </a:prstGeom>
          <a:noFill/>
          <a:ln w="9525" cap="flat" cmpd="sng">
            <a:solidFill>
              <a:schemeClr val="accent6"/>
            </a:solidFill>
            <a:prstDash val="solid"/>
            <a:miter lim="800000"/>
            <a:headEnd type="none" w="sm" len="sm"/>
            <a:tailEnd type="none" w="sm" len="sm"/>
          </a:ln>
        </p:spPr>
      </p:cxnSp>
      <p:pic>
        <p:nvPicPr>
          <p:cNvPr id="613" name="Google Shape;613;p36"/>
          <p:cNvPicPr preferRelativeResize="0"/>
          <p:nvPr/>
        </p:nvPicPr>
        <p:blipFill rotWithShape="1">
          <a:blip r:embed="rId3">
            <a:alphaModFix/>
          </a:blip>
          <a:srcRect/>
          <a:stretch/>
        </p:blipFill>
        <p:spPr>
          <a:xfrm>
            <a:off x="11051689" y="0"/>
            <a:ext cx="1140311" cy="1140311"/>
          </a:xfrm>
          <a:prstGeom prst="rect">
            <a:avLst/>
          </a:prstGeom>
          <a:noFill/>
          <a:ln>
            <a:noFill/>
          </a:ln>
        </p:spPr>
      </p:pic>
      <p:sp>
        <p:nvSpPr>
          <p:cNvPr id="614" name="Google Shape;614;p36"/>
          <p:cNvSpPr txBox="1">
            <a:spLocks noGrp="1"/>
          </p:cNvSpPr>
          <p:nvPr>
            <p:ph type="body" idx="1"/>
          </p:nvPr>
        </p:nvSpPr>
        <p:spPr>
          <a:xfrm>
            <a:off x="1992423" y="1780403"/>
            <a:ext cx="1440088" cy="5862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r>
              <a:rPr lang="en-US"/>
              <a:t>Funding  by Near &amp; Dear Ones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7"/>
          <p:cNvSpPr txBox="1">
            <a:spLocks noGrp="1"/>
          </p:cNvSpPr>
          <p:nvPr>
            <p:ph type="title"/>
          </p:nvPr>
        </p:nvSpPr>
        <p:spPr>
          <a:xfrm>
            <a:off x="655858" y="2433312"/>
            <a:ext cx="1939480" cy="211550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entury Gothic"/>
              <a:buNone/>
            </a:pPr>
            <a:r>
              <a:rPr lang="en-US"/>
              <a:t>OUR TEAM</a:t>
            </a:r>
            <a:endParaRPr/>
          </a:p>
        </p:txBody>
      </p:sp>
      <p:sp>
        <p:nvSpPr>
          <p:cNvPr id="620" name="Google Shape;620;p37"/>
          <p:cNvSpPr txBox="1">
            <a:spLocks noGrp="1"/>
          </p:cNvSpPr>
          <p:nvPr>
            <p:ph type="body" idx="1"/>
          </p:nvPr>
        </p:nvSpPr>
        <p:spPr>
          <a:xfrm>
            <a:off x="2457034" y="4411849"/>
            <a:ext cx="2085792" cy="2746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200"/>
              <a:buNone/>
            </a:pPr>
            <a:r>
              <a:rPr lang="en-US" dirty="0"/>
              <a:t>Girish Hukkeri</a:t>
            </a:r>
            <a:endParaRPr dirty="0"/>
          </a:p>
        </p:txBody>
      </p:sp>
      <p:sp>
        <p:nvSpPr>
          <p:cNvPr id="622" name="Google Shape;622;p37"/>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625" name="Google Shape;625;p37"/>
          <p:cNvSpPr txBox="1">
            <a:spLocks noGrp="1"/>
          </p:cNvSpPr>
          <p:nvPr>
            <p:ph type="body" idx="7"/>
          </p:nvPr>
        </p:nvSpPr>
        <p:spPr>
          <a:xfrm>
            <a:off x="4681130" y="4435583"/>
            <a:ext cx="2393698" cy="2746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200"/>
              <a:buNone/>
            </a:pPr>
            <a:r>
              <a:rPr lang="en-US" dirty="0"/>
              <a:t>Shekhar </a:t>
            </a:r>
            <a:r>
              <a:rPr lang="en-US" dirty="0" err="1"/>
              <a:t>Bhusannavar</a:t>
            </a:r>
            <a:r>
              <a:rPr lang="en-US" dirty="0"/>
              <a:t> </a:t>
            </a:r>
            <a:endParaRPr dirty="0"/>
          </a:p>
        </p:txBody>
      </p:sp>
      <p:sp>
        <p:nvSpPr>
          <p:cNvPr id="626" name="Google Shape;626;p37"/>
          <p:cNvSpPr txBox="1">
            <a:spLocks noGrp="1"/>
          </p:cNvSpPr>
          <p:nvPr>
            <p:ph type="body" idx="8"/>
          </p:nvPr>
        </p:nvSpPr>
        <p:spPr>
          <a:xfrm>
            <a:off x="4999070" y="4661551"/>
            <a:ext cx="1885516"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000"/>
              <a:buNone/>
            </a:pPr>
            <a:r>
              <a:rPr lang="en-US" dirty="0"/>
              <a:t>Co-CEO</a:t>
            </a:r>
            <a:endParaRPr dirty="0"/>
          </a:p>
        </p:txBody>
      </p:sp>
      <p:sp>
        <p:nvSpPr>
          <p:cNvPr id="627" name="Google Shape;627;p37"/>
          <p:cNvSpPr txBox="1"/>
          <p:nvPr/>
        </p:nvSpPr>
        <p:spPr>
          <a:xfrm>
            <a:off x="6884586" y="4345108"/>
            <a:ext cx="2393698" cy="2746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200"/>
              <a:buFont typeface="Arial"/>
              <a:buNone/>
            </a:pPr>
            <a:r>
              <a:rPr lang="en-US" sz="1200" b="1" cap="none" dirty="0">
                <a:solidFill>
                  <a:schemeClr val="accent6"/>
                </a:solidFill>
                <a:latin typeface="Century Gothic"/>
                <a:ea typeface="Century Gothic"/>
                <a:cs typeface="Century Gothic"/>
                <a:sym typeface="Century Gothic"/>
              </a:rPr>
              <a:t>Co-Founders</a:t>
            </a:r>
            <a:endParaRPr dirty="0"/>
          </a:p>
        </p:txBody>
      </p:sp>
      <p:sp>
        <p:nvSpPr>
          <p:cNvPr id="628" name="Google Shape;628;p37"/>
          <p:cNvSpPr txBox="1"/>
          <p:nvPr/>
        </p:nvSpPr>
        <p:spPr>
          <a:xfrm>
            <a:off x="1962150" y="4693494"/>
            <a:ext cx="3371849" cy="78338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000"/>
              <a:buFont typeface="Arial"/>
              <a:buNone/>
            </a:pPr>
            <a:r>
              <a:rPr lang="en-US" sz="1000" cap="none">
                <a:solidFill>
                  <a:schemeClr val="lt1"/>
                </a:solidFill>
                <a:latin typeface="Arial"/>
                <a:ea typeface="Arial"/>
                <a:cs typeface="Arial"/>
                <a:sym typeface="Arial"/>
              </a:rPr>
              <a:t>Founder</a:t>
            </a:r>
            <a:endParaRPr/>
          </a:p>
          <a:p>
            <a:pPr marL="0" marR="0" lvl="0" indent="0" algn="ctr" rtl="0">
              <a:lnSpc>
                <a:spcPct val="90000"/>
              </a:lnSpc>
              <a:spcBef>
                <a:spcPts val="0"/>
              </a:spcBef>
              <a:spcAft>
                <a:spcPts val="0"/>
              </a:spcAft>
              <a:buClr>
                <a:schemeClr val="lt1"/>
              </a:buClr>
              <a:buSzPts val="1000"/>
              <a:buFont typeface="Arial"/>
              <a:buNone/>
            </a:pPr>
            <a:endParaRPr sz="1000"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1000"/>
              <a:buFont typeface="Arial"/>
              <a:buNone/>
            </a:pPr>
            <a:r>
              <a:rPr lang="en-US" sz="1000" b="1" u="sng" cap="none">
                <a:solidFill>
                  <a:schemeClr val="hlink"/>
                </a:solidFill>
                <a:latin typeface="Arial"/>
                <a:ea typeface="Arial"/>
                <a:cs typeface="Arial"/>
                <a:sym typeface="Arial"/>
                <a:hlinkClick r:id="rId3"/>
              </a:rPr>
              <a:t>https://www.linkedin.com/in/girish-hukkeri-b4621a345/</a:t>
            </a:r>
            <a:endParaRPr sz="1000" b="1" cap="none">
              <a:solidFill>
                <a:schemeClr val="lt1"/>
              </a:solidFill>
              <a:latin typeface="Arial"/>
              <a:ea typeface="Arial"/>
              <a:cs typeface="Arial"/>
              <a:sym typeface="Arial"/>
            </a:endParaRPr>
          </a:p>
        </p:txBody>
      </p:sp>
      <p:sp>
        <p:nvSpPr>
          <p:cNvPr id="629" name="Google Shape;629;p37"/>
          <p:cNvSpPr txBox="1"/>
          <p:nvPr/>
        </p:nvSpPr>
        <p:spPr>
          <a:xfrm>
            <a:off x="9160620" y="3126710"/>
            <a:ext cx="2185503" cy="71770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200"/>
              <a:buFont typeface="Arial"/>
              <a:buNone/>
            </a:pPr>
            <a:r>
              <a:rPr lang="en-US" sz="1200" b="1" cap="none" dirty="0">
                <a:solidFill>
                  <a:schemeClr val="accent6"/>
                </a:solidFill>
                <a:latin typeface="Century Gothic"/>
                <a:ea typeface="Century Gothic"/>
                <a:cs typeface="Century Gothic"/>
                <a:sym typeface="Century Gothic"/>
              </a:rPr>
              <a:t>DEVELOPMENT &amp; OPERATIONS </a:t>
            </a:r>
          </a:p>
          <a:p>
            <a:pPr marL="0" marR="0" lvl="0" indent="0" algn="ctr" rtl="0">
              <a:lnSpc>
                <a:spcPct val="90000"/>
              </a:lnSpc>
              <a:spcBef>
                <a:spcPts val="0"/>
              </a:spcBef>
              <a:spcAft>
                <a:spcPts val="0"/>
              </a:spcAft>
              <a:buClr>
                <a:schemeClr val="accent6"/>
              </a:buClr>
              <a:buSzPts val="1200"/>
              <a:buFont typeface="Arial"/>
              <a:buNone/>
            </a:pPr>
            <a:r>
              <a:rPr lang="en-US" sz="1200" b="1" cap="none" dirty="0">
                <a:solidFill>
                  <a:schemeClr val="accent6"/>
                </a:solidFill>
                <a:latin typeface="Century Gothic"/>
                <a:ea typeface="Century Gothic"/>
                <a:cs typeface="Century Gothic"/>
                <a:sym typeface="Century Gothic"/>
              </a:rPr>
              <a:t>TALENT POOL</a:t>
            </a:r>
            <a:endParaRPr dirty="0"/>
          </a:p>
        </p:txBody>
      </p:sp>
      <p:pic>
        <p:nvPicPr>
          <p:cNvPr id="631" name="Google Shape;631;p37"/>
          <p:cNvPicPr preferRelativeResize="0"/>
          <p:nvPr/>
        </p:nvPicPr>
        <p:blipFill rotWithShape="1">
          <a:blip r:embed="rId4">
            <a:alphaModFix/>
          </a:blip>
          <a:srcRect/>
          <a:stretch/>
        </p:blipFill>
        <p:spPr>
          <a:xfrm>
            <a:off x="11051689" y="0"/>
            <a:ext cx="1140311" cy="1140311"/>
          </a:xfrm>
          <a:prstGeom prst="rect">
            <a:avLst/>
          </a:prstGeom>
          <a:noFill/>
          <a:ln>
            <a:noFill/>
          </a:ln>
        </p:spPr>
      </p:pic>
      <p:sp>
        <p:nvSpPr>
          <p:cNvPr id="632" name="Google Shape;632;p37"/>
          <p:cNvSpPr txBox="1"/>
          <p:nvPr/>
        </p:nvSpPr>
        <p:spPr>
          <a:xfrm>
            <a:off x="9386330" y="4661551"/>
            <a:ext cx="188551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000"/>
              <a:buFont typeface="Arial"/>
              <a:buNone/>
            </a:pPr>
            <a:endParaRPr sz="1000" cap="none">
              <a:solidFill>
                <a:schemeClr val="lt1"/>
              </a:solidFill>
              <a:latin typeface="Arial"/>
              <a:ea typeface="Arial"/>
              <a:cs typeface="Arial"/>
              <a:sym typeface="Arial"/>
            </a:endParaRPr>
          </a:p>
        </p:txBody>
      </p:sp>
      <p:pic>
        <p:nvPicPr>
          <p:cNvPr id="13" name="Picture Placeholder 12">
            <a:extLst>
              <a:ext uri="{FF2B5EF4-FFF2-40B4-BE49-F238E27FC236}">
                <a16:creationId xmlns:a16="http://schemas.microsoft.com/office/drawing/2014/main" id="{558DBA9D-7C06-41FA-66D7-C5F406E60F73}"/>
              </a:ext>
            </a:extLst>
          </p:cNvPr>
          <p:cNvPicPr>
            <a:picLocks noGrp="1" noChangeAspect="1"/>
          </p:cNvPicPr>
          <p:nvPr>
            <p:ph type="pic" idx="5"/>
          </p:nvPr>
        </p:nvPicPr>
        <p:blipFill>
          <a:blip r:embed="rId5"/>
          <a:srcRect/>
          <a:stretch>
            <a:fillRect/>
          </a:stretch>
        </p:blipFill>
        <p:spPr>
          <a:xfrm>
            <a:off x="7292630" y="2599420"/>
            <a:ext cx="1503362" cy="1503362"/>
          </a:xfrm>
          <a:prstGeom prst="ellipse">
            <a:avLst/>
          </a:prstGeom>
          <a:noFill/>
          <a:ln>
            <a:noFill/>
          </a:ln>
        </p:spPr>
      </p:pic>
      <p:pic>
        <p:nvPicPr>
          <p:cNvPr id="11" name="Picture Placeholder 10">
            <a:extLst>
              <a:ext uri="{FF2B5EF4-FFF2-40B4-BE49-F238E27FC236}">
                <a16:creationId xmlns:a16="http://schemas.microsoft.com/office/drawing/2014/main" id="{7ABFB63B-2816-BAEA-68C9-5B40EA11888E}"/>
              </a:ext>
            </a:extLst>
          </p:cNvPr>
          <p:cNvPicPr>
            <a:picLocks noGrp="1" noChangeAspect="1"/>
          </p:cNvPicPr>
          <p:nvPr>
            <p:ph type="pic" idx="3"/>
          </p:nvPr>
        </p:nvPicPr>
        <p:blipFill>
          <a:blip r:embed="rId6"/>
          <a:srcRect l="53" r="53"/>
          <a:stretch>
            <a:fillRect/>
          </a:stretch>
        </p:blipFill>
        <p:spPr/>
      </p:pic>
      <p:pic>
        <p:nvPicPr>
          <p:cNvPr id="9" name="Picture Placeholder 8">
            <a:extLst>
              <a:ext uri="{FF2B5EF4-FFF2-40B4-BE49-F238E27FC236}">
                <a16:creationId xmlns:a16="http://schemas.microsoft.com/office/drawing/2014/main" id="{0B957906-0B21-60FF-E66E-246922C3668C}"/>
              </a:ext>
            </a:extLst>
          </p:cNvPr>
          <p:cNvPicPr>
            <a:picLocks noGrp="1" noChangeAspect="1"/>
          </p:cNvPicPr>
          <p:nvPr>
            <p:ph type="pic" idx="2"/>
          </p:nvPr>
        </p:nvPicPr>
        <p:blipFill>
          <a:blip r:embed="rId7"/>
          <a:srcRect/>
          <a:stretch>
            <a:fillRect/>
          </a:stretch>
        </p:blipFill>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8"/>
          <p:cNvSpPr txBox="1">
            <a:spLocks noGrp="1"/>
          </p:cNvSpPr>
          <p:nvPr>
            <p:ph type="title"/>
          </p:nvPr>
        </p:nvSpPr>
        <p:spPr>
          <a:xfrm>
            <a:off x="-95249" y="1105836"/>
            <a:ext cx="12039599" cy="58002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Century Gothic"/>
              <a:buNone/>
            </a:pPr>
            <a:r>
              <a:rPr lang="en-US" sz="3600" b="1"/>
              <a:t>EXCLUSIVE ROUND!</a:t>
            </a:r>
            <a:endParaRPr sz="3600"/>
          </a:p>
        </p:txBody>
      </p:sp>
      <p:sp>
        <p:nvSpPr>
          <p:cNvPr id="639" name="Google Shape;639;p38"/>
          <p:cNvSpPr txBox="1">
            <a:spLocks noGrp="1"/>
          </p:cNvSpPr>
          <p:nvPr>
            <p:ph type="body" idx="1"/>
          </p:nvPr>
        </p:nvSpPr>
        <p:spPr>
          <a:xfrm>
            <a:off x="1086995" y="1685865"/>
            <a:ext cx="10857355" cy="3924909"/>
          </a:xfrm>
          <a:prstGeom prst="rect">
            <a:avLst/>
          </a:prstGeom>
          <a:noFill/>
          <a:ln>
            <a:noFill/>
          </a:ln>
        </p:spPr>
        <p:txBody>
          <a:bodyPr spcFirstLastPara="1" wrap="square" lIns="91425" tIns="45700" rIns="91425" bIns="45700" anchor="t" anchorCtr="0">
            <a:noAutofit/>
          </a:bodyPr>
          <a:lstStyle/>
          <a:p>
            <a:pPr marL="0" lvl="0" indent="0" algn="ctr" rtl="0">
              <a:lnSpc>
                <a:spcPct val="200000"/>
              </a:lnSpc>
              <a:spcBef>
                <a:spcPts val="0"/>
              </a:spcBef>
              <a:spcAft>
                <a:spcPts val="0"/>
              </a:spcAft>
              <a:buClr>
                <a:schemeClr val="lt1"/>
              </a:buClr>
              <a:buSzPts val="4400"/>
              <a:buNone/>
            </a:pPr>
            <a:r>
              <a:rPr lang="en-US" sz="4400">
                <a:latin typeface="Times New Roman"/>
                <a:ea typeface="Times New Roman"/>
                <a:cs typeface="Times New Roman"/>
                <a:sym typeface="Times New Roman"/>
              </a:rPr>
              <a:t>We are Seeking </a:t>
            </a:r>
            <a:endParaRPr/>
          </a:p>
          <a:p>
            <a:pPr marL="0" lvl="0" indent="0" algn="ctr" rtl="0">
              <a:lnSpc>
                <a:spcPct val="200000"/>
              </a:lnSpc>
              <a:spcBef>
                <a:spcPts val="0"/>
              </a:spcBef>
              <a:spcAft>
                <a:spcPts val="0"/>
              </a:spcAft>
              <a:buClr>
                <a:schemeClr val="lt1"/>
              </a:buClr>
              <a:buSzPts val="4400"/>
              <a:buNone/>
            </a:pPr>
            <a:r>
              <a:rPr lang="en-US" sz="4400">
                <a:latin typeface="Times New Roman"/>
                <a:ea typeface="Times New Roman"/>
                <a:cs typeface="Times New Roman"/>
                <a:sym typeface="Times New Roman"/>
              </a:rPr>
              <a:t>$500,000 to $2,000,000 </a:t>
            </a:r>
            <a:endParaRPr/>
          </a:p>
          <a:p>
            <a:pPr marL="0" lvl="0" indent="0" algn="ctr" rtl="0">
              <a:lnSpc>
                <a:spcPct val="200000"/>
              </a:lnSpc>
              <a:spcBef>
                <a:spcPts val="0"/>
              </a:spcBef>
              <a:spcAft>
                <a:spcPts val="0"/>
              </a:spcAft>
              <a:buClr>
                <a:schemeClr val="lt1"/>
              </a:buClr>
              <a:buSzPts val="4400"/>
              <a:buNone/>
            </a:pPr>
            <a:r>
              <a:rPr lang="en-US" sz="4400">
                <a:latin typeface="Times New Roman"/>
                <a:ea typeface="Times New Roman"/>
                <a:cs typeface="Times New Roman"/>
                <a:sym typeface="Times New Roman"/>
              </a:rPr>
              <a:t>Fund Infusion</a:t>
            </a:r>
            <a:r>
              <a:rPr lang="en-US" sz="4400"/>
              <a:t>!</a:t>
            </a:r>
            <a:endParaRPr/>
          </a:p>
        </p:txBody>
      </p:sp>
      <p:sp>
        <p:nvSpPr>
          <p:cNvPr id="640" name="Google Shape;640;p38"/>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641" name="Google Shape;641;p38"/>
          <p:cNvPicPr preferRelativeResize="0"/>
          <p:nvPr/>
        </p:nvPicPr>
        <p:blipFill rotWithShape="1">
          <a:blip r:embed="rId3">
            <a:alphaModFix/>
          </a:blip>
          <a:srcRect/>
          <a:stretch/>
        </p:blipFill>
        <p:spPr>
          <a:xfrm>
            <a:off x="11051689" y="0"/>
            <a:ext cx="1140311" cy="1140311"/>
          </a:xfrm>
          <a:prstGeom prst="rect">
            <a:avLst/>
          </a:prstGeom>
          <a:noFill/>
          <a:ln>
            <a:noFill/>
          </a:ln>
        </p:spPr>
      </p:pic>
      <p:sp>
        <p:nvSpPr>
          <p:cNvPr id="642" name="Google Shape;642;p38"/>
          <p:cNvSpPr txBox="1"/>
          <p:nvPr/>
        </p:nvSpPr>
        <p:spPr>
          <a:xfrm>
            <a:off x="469414" y="6156329"/>
            <a:ext cx="105822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00"/>
                </a:solidFill>
                <a:latin typeface="Arial"/>
                <a:ea typeface="Arial"/>
                <a:cs typeface="Arial"/>
                <a:sym typeface="Arial"/>
              </a:rPr>
              <a:t>i2u.ai Inc., a Delaware C Corporation bearing EIN: 36 - 5143244</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9"/>
          <p:cNvSpPr txBox="1">
            <a:spLocks noGrp="1"/>
          </p:cNvSpPr>
          <p:nvPr>
            <p:ph type="title"/>
          </p:nvPr>
        </p:nvSpPr>
        <p:spPr>
          <a:xfrm>
            <a:off x="1026850" y="563671"/>
            <a:ext cx="4989629" cy="238777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6"/>
              </a:buClr>
              <a:buSzPts val="4800"/>
              <a:buFont typeface="Century Gothic"/>
              <a:buNone/>
            </a:pPr>
            <a:r>
              <a:rPr lang="en-US"/>
              <a:t>THANK YOU </a:t>
            </a:r>
            <a:endParaRPr/>
          </a:p>
        </p:txBody>
      </p:sp>
      <p:sp>
        <p:nvSpPr>
          <p:cNvPr id="648" name="Google Shape;648;p39"/>
          <p:cNvSpPr txBox="1">
            <a:spLocks noGrp="1"/>
          </p:cNvSpPr>
          <p:nvPr>
            <p:ph type="body" idx="1"/>
          </p:nvPr>
        </p:nvSpPr>
        <p:spPr>
          <a:xfrm>
            <a:off x="1026852" y="3531676"/>
            <a:ext cx="4989628" cy="1756576"/>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lt1"/>
              </a:buClr>
              <a:buSzPts val="1800"/>
              <a:buNone/>
            </a:pPr>
            <a:r>
              <a:rPr lang="en-US"/>
              <a:t>Team i2u.ai</a:t>
            </a:r>
            <a:endParaRPr/>
          </a:p>
        </p:txBody>
      </p:sp>
      <p:sp>
        <p:nvSpPr>
          <p:cNvPr id="649" name="Google Shape;649;p39"/>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650" name="Google Shape;650;p39"/>
          <p:cNvPicPr preferRelativeResize="0"/>
          <p:nvPr/>
        </p:nvPicPr>
        <p:blipFill rotWithShape="1">
          <a:blip r:embed="rId3">
            <a:alphaModFix/>
          </a:blip>
          <a:srcRect/>
          <a:stretch/>
        </p:blipFill>
        <p:spPr>
          <a:xfrm>
            <a:off x="11051689" y="0"/>
            <a:ext cx="1140311" cy="1140311"/>
          </a:xfrm>
          <a:prstGeom prst="rect">
            <a:avLst/>
          </a:prstGeom>
          <a:noFill/>
          <a:ln>
            <a:noFill/>
          </a:ln>
        </p:spPr>
      </p:pic>
      <p:sp>
        <p:nvSpPr>
          <p:cNvPr id="651" name="Google Shape;651;p39"/>
          <p:cNvSpPr txBox="1"/>
          <p:nvPr/>
        </p:nvSpPr>
        <p:spPr>
          <a:xfrm>
            <a:off x="582874" y="4498979"/>
            <a:ext cx="610367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00"/>
                </a:solidFill>
                <a:latin typeface="Arial"/>
                <a:ea typeface="Arial"/>
                <a:cs typeface="Arial"/>
                <a:sym typeface="Arial"/>
              </a:rPr>
              <a:t>i2u.ai Inc., a Delaware C Corporation bearing EIN: 36 - 5143244</a:t>
            </a:r>
            <a:endParaRPr sz="1800">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p:nvPr>
        </p:nvSpPr>
        <p:spPr>
          <a:xfrm>
            <a:off x="1716948" y="721942"/>
            <a:ext cx="4579970" cy="5380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2800"/>
              <a:buFont typeface="Century Gothic"/>
              <a:buNone/>
            </a:pPr>
            <a:r>
              <a:rPr lang="en-US"/>
              <a:t>ABOUT US</a:t>
            </a:r>
            <a:endParaRPr/>
          </a:p>
        </p:txBody>
      </p:sp>
      <p:sp>
        <p:nvSpPr>
          <p:cNvPr id="356" name="Google Shape;356;p24"/>
          <p:cNvSpPr txBox="1">
            <a:spLocks noGrp="1"/>
          </p:cNvSpPr>
          <p:nvPr>
            <p:ph type="body" idx="1"/>
          </p:nvPr>
        </p:nvSpPr>
        <p:spPr>
          <a:xfrm>
            <a:off x="0" y="1259975"/>
            <a:ext cx="7486800" cy="47028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3200"/>
              <a:buNone/>
            </a:pPr>
            <a:r>
              <a:rPr lang="en-US" sz="3200"/>
              <a:t>We are Building the First </a:t>
            </a:r>
            <a:endParaRPr sz="3200"/>
          </a:p>
          <a:p>
            <a:pPr marL="0" lvl="0" indent="0" algn="ctr" rtl="0">
              <a:lnSpc>
                <a:spcPct val="150000"/>
              </a:lnSpc>
              <a:spcBef>
                <a:spcPts val="0"/>
              </a:spcBef>
              <a:spcAft>
                <a:spcPts val="0"/>
              </a:spcAft>
              <a:buClr>
                <a:schemeClr val="lt1"/>
              </a:buClr>
              <a:buSzPts val="3200"/>
              <a:buNone/>
            </a:pPr>
            <a:r>
              <a:rPr lang="en-US" sz="3600" b="1"/>
              <a:t>Global Agentic AI Startup Ecosystem Booster through </a:t>
            </a:r>
            <a:r>
              <a:rPr lang="en-US" sz="3600" b="1" u="sng"/>
              <a:t>i2u.ai Social MarketSpace!</a:t>
            </a:r>
            <a:endParaRPr u="sng"/>
          </a:p>
          <a:p>
            <a:pPr marL="0" lvl="0" indent="0" algn="ctr" rtl="0">
              <a:lnSpc>
                <a:spcPct val="150000"/>
              </a:lnSpc>
              <a:spcBef>
                <a:spcPts val="0"/>
              </a:spcBef>
              <a:spcAft>
                <a:spcPts val="0"/>
              </a:spcAft>
              <a:buClr>
                <a:schemeClr val="lt1"/>
              </a:buClr>
              <a:buSzPts val="3200"/>
              <a:buNone/>
            </a:pPr>
            <a:r>
              <a:rPr lang="en-US" sz="3200" b="1"/>
              <a:t>The work on Unicorn Foundational Model (UFM) also has begun!</a:t>
            </a:r>
            <a:endParaRPr/>
          </a:p>
        </p:txBody>
      </p:sp>
      <p:sp>
        <p:nvSpPr>
          <p:cNvPr id="357" name="Google Shape;357;p24"/>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358" name="Google Shape;358;p24"/>
          <p:cNvPicPr preferRelativeResize="0"/>
          <p:nvPr/>
        </p:nvPicPr>
        <p:blipFill rotWithShape="1">
          <a:blip r:embed="rId3">
            <a:alphaModFix/>
          </a:blip>
          <a:srcRect/>
          <a:stretch/>
        </p:blipFill>
        <p:spPr>
          <a:xfrm>
            <a:off x="11519019" y="6196666"/>
            <a:ext cx="487363" cy="487363"/>
          </a:xfrm>
          <a:prstGeom prst="rect">
            <a:avLst/>
          </a:prstGeom>
          <a:noFill/>
          <a:ln>
            <a:noFill/>
          </a:ln>
        </p:spPr>
      </p:pic>
      <p:pic>
        <p:nvPicPr>
          <p:cNvPr id="359" name="Google Shape;359;p24"/>
          <p:cNvPicPr preferRelativeResize="0"/>
          <p:nvPr/>
        </p:nvPicPr>
        <p:blipFill rotWithShape="1">
          <a:blip r:embed="rId4">
            <a:alphaModFix/>
          </a:blip>
          <a:srcRect/>
          <a:stretch/>
        </p:blipFill>
        <p:spPr>
          <a:xfrm>
            <a:off x="11051689" y="0"/>
            <a:ext cx="1140311" cy="1140311"/>
          </a:xfrm>
          <a:prstGeom prst="rect">
            <a:avLst/>
          </a:prstGeom>
          <a:noFill/>
          <a:ln>
            <a:noFill/>
          </a:ln>
        </p:spPr>
      </p:pic>
      <p:pic>
        <p:nvPicPr>
          <p:cNvPr id="360" name="Google Shape;360;p24"/>
          <p:cNvPicPr preferRelativeResize="0">
            <a:picLocks noGrp="1"/>
          </p:cNvPicPr>
          <p:nvPr>
            <p:ph type="pic" idx="2"/>
          </p:nvPr>
        </p:nvPicPr>
        <p:blipFill rotWithShape="1">
          <a:blip r:embed="rId5">
            <a:alphaModFix/>
          </a:blip>
          <a:srcRect l="20891" r="20890"/>
          <a:stretch/>
        </p:blipFill>
        <p:spPr>
          <a:xfrm>
            <a:off x="7663453" y="1433033"/>
            <a:ext cx="3527091" cy="3463540"/>
          </a:xfrm>
          <a:prstGeom prst="ellipse">
            <a:avLst/>
          </a:prstGeom>
          <a:noFill/>
          <a:ln>
            <a:noFill/>
          </a:ln>
        </p:spPr>
      </p:pic>
      <p:sp>
        <p:nvSpPr>
          <p:cNvPr id="361" name="Google Shape;361;p24"/>
          <p:cNvSpPr txBox="1"/>
          <p:nvPr/>
        </p:nvSpPr>
        <p:spPr>
          <a:xfrm>
            <a:off x="469414" y="6156329"/>
            <a:ext cx="105822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FFFF00"/>
                </a:solidFill>
                <a:latin typeface="Arial"/>
                <a:ea typeface="Arial"/>
                <a:cs typeface="Arial"/>
                <a:sym typeface="Arial"/>
              </a:rPr>
              <a:t>i2u.ai Inc., a Delaware C Corporation bearing EIN: 36 - 5143244</a:t>
            </a:r>
            <a:endParaRPr/>
          </a:p>
          <a:p>
            <a:pPr marL="0" marR="0" lvl="0" indent="0" algn="ctr" rtl="0">
              <a:spcBef>
                <a:spcPts val="0"/>
              </a:spcBef>
              <a:spcAft>
                <a:spcPts val="0"/>
              </a:spcAft>
              <a:buNone/>
            </a:pPr>
            <a:endParaRPr sz="1800" b="0" i="0" u="none" strike="noStrike" cap="none">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5"/>
          <p:cNvSpPr txBox="1">
            <a:spLocks noGrp="1"/>
          </p:cNvSpPr>
          <p:nvPr>
            <p:ph type="title"/>
          </p:nvPr>
        </p:nvSpPr>
        <p:spPr>
          <a:xfrm>
            <a:off x="4187069" y="695093"/>
            <a:ext cx="4919354" cy="667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PROBLEM</a:t>
            </a:r>
            <a:endParaRPr/>
          </a:p>
        </p:txBody>
      </p:sp>
      <p:sp>
        <p:nvSpPr>
          <p:cNvPr id="368" name="Google Shape;368;p25"/>
          <p:cNvSpPr txBox="1">
            <a:spLocks noGrp="1"/>
          </p:cNvSpPr>
          <p:nvPr>
            <p:ph type="body" idx="1"/>
          </p:nvPr>
        </p:nvSpPr>
        <p:spPr>
          <a:xfrm>
            <a:off x="4199594" y="1873815"/>
            <a:ext cx="2556579"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Customers</a:t>
            </a:r>
            <a:endParaRPr/>
          </a:p>
        </p:txBody>
      </p:sp>
      <p:sp>
        <p:nvSpPr>
          <p:cNvPr id="369" name="Google Shape;369;p25"/>
          <p:cNvSpPr txBox="1">
            <a:spLocks noGrp="1"/>
          </p:cNvSpPr>
          <p:nvPr>
            <p:ph type="body" idx="2"/>
          </p:nvPr>
        </p:nvSpPr>
        <p:spPr>
          <a:xfrm>
            <a:off x="4199595" y="2178444"/>
            <a:ext cx="2556579" cy="132823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&gt; 90% of Startup Ecosystem Stakeholders benefit from extensive infrastructure, which we will complement &amp; boost</a:t>
            </a:r>
            <a:endParaRPr/>
          </a:p>
        </p:txBody>
      </p:sp>
      <p:sp>
        <p:nvSpPr>
          <p:cNvPr id="370" name="Google Shape;370;p25"/>
          <p:cNvSpPr txBox="1">
            <a:spLocks noGrp="1"/>
          </p:cNvSpPr>
          <p:nvPr>
            <p:ph type="body" idx="3"/>
          </p:nvPr>
        </p:nvSpPr>
        <p:spPr>
          <a:xfrm>
            <a:off x="7538997" y="1873815"/>
            <a:ext cx="2556578"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Market Gap</a:t>
            </a:r>
            <a:endParaRPr/>
          </a:p>
        </p:txBody>
      </p:sp>
      <p:sp>
        <p:nvSpPr>
          <p:cNvPr id="371" name="Google Shape;371;p25"/>
          <p:cNvSpPr txBox="1">
            <a:spLocks noGrp="1"/>
          </p:cNvSpPr>
          <p:nvPr>
            <p:ph type="body" idx="4"/>
          </p:nvPr>
        </p:nvSpPr>
        <p:spPr>
          <a:xfrm>
            <a:off x="7538997" y="2178444"/>
            <a:ext cx="2556578" cy="129108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Very few, if any, online Startup Enablers in the market to help all the Startup Ecosystem Stakeholders</a:t>
            </a:r>
            <a:endParaRPr/>
          </a:p>
        </p:txBody>
      </p:sp>
      <p:sp>
        <p:nvSpPr>
          <p:cNvPr id="372" name="Google Shape;372;p25"/>
          <p:cNvSpPr txBox="1">
            <a:spLocks noGrp="1"/>
          </p:cNvSpPr>
          <p:nvPr>
            <p:ph type="body" idx="5"/>
          </p:nvPr>
        </p:nvSpPr>
        <p:spPr>
          <a:xfrm>
            <a:off x="4199595" y="4071261"/>
            <a:ext cx="2556577"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Costs</a:t>
            </a:r>
            <a:endParaRPr/>
          </a:p>
        </p:txBody>
      </p:sp>
      <p:sp>
        <p:nvSpPr>
          <p:cNvPr id="373" name="Google Shape;373;p25"/>
          <p:cNvSpPr txBox="1">
            <a:spLocks noGrp="1"/>
          </p:cNvSpPr>
          <p:nvPr>
            <p:ph type="body" idx="6"/>
          </p:nvPr>
        </p:nvSpPr>
        <p:spPr>
          <a:xfrm>
            <a:off x="4199596" y="4383943"/>
            <a:ext cx="2556577" cy="132823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Loss of productivity &amp; effectiveness costing global startup ecosystem billions of dollars </a:t>
            </a:r>
            <a:endParaRPr/>
          </a:p>
        </p:txBody>
      </p:sp>
      <p:sp>
        <p:nvSpPr>
          <p:cNvPr id="374" name="Google Shape;374;p25"/>
          <p:cNvSpPr txBox="1">
            <a:spLocks noGrp="1"/>
          </p:cNvSpPr>
          <p:nvPr>
            <p:ph type="body" idx="7"/>
          </p:nvPr>
        </p:nvSpPr>
        <p:spPr>
          <a:xfrm>
            <a:off x="7538997" y="4071261"/>
            <a:ext cx="2556578"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Financials</a:t>
            </a:r>
            <a:endParaRPr/>
          </a:p>
        </p:txBody>
      </p:sp>
      <p:sp>
        <p:nvSpPr>
          <p:cNvPr id="375" name="Google Shape;375;p25"/>
          <p:cNvSpPr txBox="1">
            <a:spLocks noGrp="1"/>
          </p:cNvSpPr>
          <p:nvPr>
            <p:ph type="body" idx="8"/>
          </p:nvPr>
        </p:nvSpPr>
        <p:spPr>
          <a:xfrm>
            <a:off x="7538997" y="4375890"/>
            <a:ext cx="2863648" cy="149778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Most of 100 Million+ startups &amp; MSMEs grow exponentially! The spend by them to achieve  growth &amp; get funding exceeds $100Bn., annually.</a:t>
            </a:r>
            <a:endParaRPr/>
          </a:p>
        </p:txBody>
      </p:sp>
      <p:sp>
        <p:nvSpPr>
          <p:cNvPr id="376" name="Google Shape;376;p25"/>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377" name="Google Shape;377;p25"/>
          <p:cNvPicPr preferRelativeResize="0"/>
          <p:nvPr/>
        </p:nvPicPr>
        <p:blipFill rotWithShape="1">
          <a:blip r:embed="rId3">
            <a:alphaModFix/>
          </a:blip>
          <a:srcRect/>
          <a:stretch/>
        </p:blipFill>
        <p:spPr>
          <a:xfrm>
            <a:off x="11378162" y="6370637"/>
            <a:ext cx="487363" cy="487363"/>
          </a:xfrm>
          <a:prstGeom prst="rect">
            <a:avLst/>
          </a:prstGeom>
          <a:noFill/>
          <a:ln>
            <a:noFill/>
          </a:ln>
        </p:spPr>
      </p:pic>
      <p:pic>
        <p:nvPicPr>
          <p:cNvPr id="378" name="Google Shape;378;p25"/>
          <p:cNvPicPr preferRelativeResize="0"/>
          <p:nvPr/>
        </p:nvPicPr>
        <p:blipFill rotWithShape="1">
          <a:blip r:embed="rId4">
            <a:alphaModFix/>
          </a:blip>
          <a:srcRect/>
          <a:stretch/>
        </p:blipFill>
        <p:spPr>
          <a:xfrm>
            <a:off x="11051689" y="0"/>
            <a:ext cx="1140311" cy="1140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6"/>
          <p:cNvSpPr txBox="1">
            <a:spLocks noGrp="1"/>
          </p:cNvSpPr>
          <p:nvPr>
            <p:ph type="title"/>
          </p:nvPr>
        </p:nvSpPr>
        <p:spPr>
          <a:xfrm>
            <a:off x="4187069" y="695093"/>
            <a:ext cx="4919354" cy="667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WHY NOW?</a:t>
            </a:r>
            <a:endParaRPr/>
          </a:p>
        </p:txBody>
      </p:sp>
      <p:sp>
        <p:nvSpPr>
          <p:cNvPr id="385" name="Google Shape;385;p26"/>
          <p:cNvSpPr txBox="1">
            <a:spLocks noGrp="1"/>
          </p:cNvSpPr>
          <p:nvPr>
            <p:ph type="body" idx="1"/>
          </p:nvPr>
        </p:nvSpPr>
        <p:spPr>
          <a:xfrm>
            <a:off x="1563182" y="1597978"/>
            <a:ext cx="2814392"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Well, Why Not Now?</a:t>
            </a:r>
            <a:endParaRPr/>
          </a:p>
        </p:txBody>
      </p:sp>
      <p:sp>
        <p:nvSpPr>
          <p:cNvPr id="386" name="Google Shape;386;p26"/>
          <p:cNvSpPr txBox="1">
            <a:spLocks noGrp="1"/>
          </p:cNvSpPr>
          <p:nvPr>
            <p:ph type="body" idx="2"/>
          </p:nvPr>
        </p:nvSpPr>
        <p:spPr>
          <a:xfrm>
            <a:off x="1563182" y="2068098"/>
            <a:ext cx="5751229" cy="156638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800"/>
              <a:buNone/>
            </a:pPr>
            <a:r>
              <a:rPr lang="en-US" sz="1800"/>
              <a:t>We are right in the middle of multiple technologies converging leading to the emergence of Artificial Intelligence.</a:t>
            </a:r>
            <a:endParaRPr/>
          </a:p>
        </p:txBody>
      </p:sp>
      <p:sp>
        <p:nvSpPr>
          <p:cNvPr id="387" name="Google Shape;387;p26"/>
          <p:cNvSpPr txBox="1">
            <a:spLocks noGrp="1"/>
          </p:cNvSpPr>
          <p:nvPr>
            <p:ph type="body" idx="7"/>
          </p:nvPr>
        </p:nvSpPr>
        <p:spPr>
          <a:xfrm>
            <a:off x="5999886" y="4104607"/>
            <a:ext cx="3889101"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Optimum Application of AI</a:t>
            </a:r>
            <a:endParaRPr/>
          </a:p>
          <a:p>
            <a:pPr marL="0" lvl="0" indent="0" algn="l" rtl="0">
              <a:lnSpc>
                <a:spcPct val="90000"/>
              </a:lnSpc>
              <a:spcBef>
                <a:spcPts val="1000"/>
              </a:spcBef>
              <a:spcAft>
                <a:spcPts val="0"/>
              </a:spcAft>
              <a:buClr>
                <a:schemeClr val="accent6"/>
              </a:buClr>
              <a:buSzPts val="1600"/>
              <a:buNone/>
            </a:pPr>
            <a:endParaRPr/>
          </a:p>
        </p:txBody>
      </p:sp>
      <p:sp>
        <p:nvSpPr>
          <p:cNvPr id="388" name="Google Shape;388;p26"/>
          <p:cNvSpPr txBox="1">
            <a:spLocks noGrp="1"/>
          </p:cNvSpPr>
          <p:nvPr>
            <p:ph type="body" idx="8"/>
          </p:nvPr>
        </p:nvSpPr>
        <p:spPr>
          <a:xfrm>
            <a:off x="5999886" y="4492461"/>
            <a:ext cx="6082973" cy="207761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800"/>
              <a:buNone/>
            </a:pPr>
            <a:r>
              <a:rPr lang="en-US" sz="1800"/>
              <a:t>We have developed the infrastructure &amp; resources to educate, train, coach, handhold and ultimately lead &amp; boost the startups to leverage the converging &amp; emerging divergent technologies. In addition, we enhanced it with the latest developments in AI</a:t>
            </a:r>
            <a:endParaRPr/>
          </a:p>
        </p:txBody>
      </p:sp>
      <p:sp>
        <p:nvSpPr>
          <p:cNvPr id="389" name="Google Shape;389;p26"/>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390" name="Google Shape;390;p26"/>
          <p:cNvPicPr preferRelativeResize="0"/>
          <p:nvPr/>
        </p:nvPicPr>
        <p:blipFill rotWithShape="1">
          <a:blip r:embed="rId3">
            <a:alphaModFix/>
          </a:blip>
          <a:srcRect/>
          <a:stretch/>
        </p:blipFill>
        <p:spPr>
          <a:xfrm>
            <a:off x="11176560" y="6370637"/>
            <a:ext cx="487363" cy="487363"/>
          </a:xfrm>
          <a:prstGeom prst="rect">
            <a:avLst/>
          </a:prstGeom>
          <a:noFill/>
          <a:ln>
            <a:noFill/>
          </a:ln>
        </p:spPr>
      </p:pic>
      <p:pic>
        <p:nvPicPr>
          <p:cNvPr id="391" name="Google Shape;391;p26"/>
          <p:cNvPicPr preferRelativeResize="0"/>
          <p:nvPr/>
        </p:nvPicPr>
        <p:blipFill rotWithShape="1">
          <a:blip r:embed="rId4">
            <a:alphaModFix/>
          </a:blip>
          <a:srcRect/>
          <a:stretch/>
        </p:blipFill>
        <p:spPr>
          <a:xfrm>
            <a:off x="11051689" y="0"/>
            <a:ext cx="1140311" cy="1140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7"/>
          <p:cNvSpPr txBox="1">
            <a:spLocks noGrp="1"/>
          </p:cNvSpPr>
          <p:nvPr>
            <p:ph type="title"/>
          </p:nvPr>
        </p:nvSpPr>
        <p:spPr>
          <a:xfrm>
            <a:off x="3509716" y="1823625"/>
            <a:ext cx="4719884" cy="5800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Font typeface="Century Gothic"/>
              <a:buNone/>
            </a:pPr>
            <a:r>
              <a:rPr lang="en-US"/>
              <a:t>SOLUTION</a:t>
            </a:r>
            <a:endParaRPr/>
          </a:p>
        </p:txBody>
      </p:sp>
      <p:cxnSp>
        <p:nvCxnSpPr>
          <p:cNvPr id="398" name="Google Shape;398;p27"/>
          <p:cNvCxnSpPr>
            <a:stCxn id="399" idx="6"/>
            <a:endCxn id="400" idx="2"/>
          </p:cNvCxnSpPr>
          <p:nvPr/>
        </p:nvCxnSpPr>
        <p:spPr>
          <a:xfrm>
            <a:off x="2172245" y="3645383"/>
            <a:ext cx="7622400" cy="0"/>
          </a:xfrm>
          <a:prstGeom prst="straightConnector1">
            <a:avLst/>
          </a:prstGeom>
          <a:noFill/>
          <a:ln w="9525" cap="flat" cmpd="sng">
            <a:solidFill>
              <a:schemeClr val="accent6"/>
            </a:solidFill>
            <a:prstDash val="solid"/>
            <a:miter lim="800000"/>
            <a:headEnd type="none" w="sm" len="sm"/>
            <a:tailEnd type="none" w="sm" len="sm"/>
          </a:ln>
        </p:spPr>
      </p:cxnSp>
      <p:sp>
        <p:nvSpPr>
          <p:cNvPr id="401" name="Google Shape;401;p27"/>
          <p:cNvSpPr/>
          <p:nvPr/>
        </p:nvSpPr>
        <p:spPr>
          <a:xfrm>
            <a:off x="4085064" y="3172544"/>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2" name="Google Shape;402;p27"/>
          <p:cNvSpPr/>
          <p:nvPr/>
        </p:nvSpPr>
        <p:spPr>
          <a:xfrm>
            <a:off x="6943562" y="3174633"/>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0" name="Google Shape;400;p27"/>
          <p:cNvSpPr/>
          <p:nvPr/>
        </p:nvSpPr>
        <p:spPr>
          <a:xfrm>
            <a:off x="9794529" y="3172544"/>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9" name="Google Shape;399;p27"/>
          <p:cNvSpPr/>
          <p:nvPr/>
        </p:nvSpPr>
        <p:spPr>
          <a:xfrm>
            <a:off x="1226567" y="3172544"/>
            <a:ext cx="945678" cy="945678"/>
          </a:xfrm>
          <a:prstGeom prst="ellipse">
            <a:avLst/>
          </a:prstGeom>
          <a:solidFill>
            <a:schemeClr val="accent1"/>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3" name="Google Shape;403;p27"/>
          <p:cNvSpPr txBox="1">
            <a:spLocks noGrp="1"/>
          </p:cNvSpPr>
          <p:nvPr>
            <p:ph type="body" idx="1"/>
          </p:nvPr>
        </p:nvSpPr>
        <p:spPr>
          <a:xfrm>
            <a:off x="379005" y="4230943"/>
            <a:ext cx="2640803"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Close the Gap</a:t>
            </a:r>
            <a:endParaRPr/>
          </a:p>
        </p:txBody>
      </p:sp>
      <p:sp>
        <p:nvSpPr>
          <p:cNvPr id="404" name="Google Shape;404;p27"/>
          <p:cNvSpPr txBox="1">
            <a:spLocks noGrp="1"/>
          </p:cNvSpPr>
          <p:nvPr>
            <p:ph type="body" idx="2"/>
          </p:nvPr>
        </p:nvSpPr>
        <p:spPr>
          <a:xfrm>
            <a:off x="168841" y="4546458"/>
            <a:ext cx="2858497" cy="176828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i2u.ai, ideas to unicorns </a:t>
            </a:r>
            <a:r>
              <a:rPr lang="en-US" i="1"/>
              <a:t>through AI</a:t>
            </a:r>
            <a:r>
              <a:rPr lang="en-US"/>
              <a:t>, brings all the startup ecosystem stakeholders together in highly effective &amp; engaging way boosting even the best platforms, globally.</a:t>
            </a:r>
            <a:endParaRPr/>
          </a:p>
        </p:txBody>
      </p:sp>
      <p:pic>
        <p:nvPicPr>
          <p:cNvPr id="405" name="Google Shape;405;p27" descr="group of people icon"/>
          <p:cNvPicPr preferRelativeResize="0">
            <a:picLocks noGrp="1"/>
          </p:cNvPicPr>
          <p:nvPr>
            <p:ph type="pic" idx="13"/>
          </p:nvPr>
        </p:nvPicPr>
        <p:blipFill rotWithShape="1">
          <a:blip r:embed="rId3">
            <a:alphaModFix/>
          </a:blip>
          <a:srcRect/>
          <a:stretch/>
        </p:blipFill>
        <p:spPr>
          <a:xfrm>
            <a:off x="4266976" y="3330145"/>
            <a:ext cx="603504" cy="603504"/>
          </a:xfrm>
          <a:prstGeom prst="rect">
            <a:avLst/>
          </a:prstGeom>
          <a:noFill/>
          <a:ln>
            <a:noFill/>
          </a:ln>
        </p:spPr>
      </p:pic>
      <p:sp>
        <p:nvSpPr>
          <p:cNvPr id="406" name="Google Shape;406;p27"/>
          <p:cNvSpPr txBox="1">
            <a:spLocks noGrp="1"/>
          </p:cNvSpPr>
          <p:nvPr>
            <p:ph type="body" idx="3"/>
          </p:nvPr>
        </p:nvSpPr>
        <p:spPr>
          <a:xfrm>
            <a:off x="3237502" y="4234631"/>
            <a:ext cx="2640803"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Target Audience</a:t>
            </a:r>
            <a:endParaRPr/>
          </a:p>
        </p:txBody>
      </p:sp>
      <p:sp>
        <p:nvSpPr>
          <p:cNvPr id="407" name="Google Shape;407;p27"/>
          <p:cNvSpPr txBox="1">
            <a:spLocks noGrp="1"/>
          </p:cNvSpPr>
          <p:nvPr>
            <p:ph type="body" idx="4"/>
          </p:nvPr>
        </p:nvSpPr>
        <p:spPr>
          <a:xfrm>
            <a:off x="3237503" y="4550146"/>
            <a:ext cx="2640803" cy="161641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Global Startup Ecosystem stakeholders,- startups, mentors, investors, consultants, coaches, talent, incubators, accelerators, … </a:t>
            </a:r>
            <a:endParaRPr/>
          </a:p>
        </p:txBody>
      </p:sp>
      <p:pic>
        <p:nvPicPr>
          <p:cNvPr id="408" name="Google Shape;408;p27" descr="piggy bank icon"/>
          <p:cNvPicPr preferRelativeResize="0">
            <a:picLocks noGrp="1"/>
          </p:cNvPicPr>
          <p:nvPr>
            <p:ph type="pic" idx="15"/>
          </p:nvPr>
        </p:nvPicPr>
        <p:blipFill rotWithShape="1">
          <a:blip r:embed="rId4">
            <a:alphaModFix/>
          </a:blip>
          <a:srcRect/>
          <a:stretch/>
        </p:blipFill>
        <p:spPr>
          <a:xfrm>
            <a:off x="7109232" y="3330145"/>
            <a:ext cx="603504" cy="603504"/>
          </a:xfrm>
          <a:prstGeom prst="rect">
            <a:avLst/>
          </a:prstGeom>
          <a:noFill/>
          <a:ln>
            <a:noFill/>
          </a:ln>
        </p:spPr>
      </p:pic>
      <p:sp>
        <p:nvSpPr>
          <p:cNvPr id="409" name="Google Shape;409;p27"/>
          <p:cNvSpPr txBox="1">
            <a:spLocks noGrp="1"/>
          </p:cNvSpPr>
          <p:nvPr>
            <p:ph type="body" idx="5"/>
          </p:nvPr>
        </p:nvSpPr>
        <p:spPr>
          <a:xfrm>
            <a:off x="6096000" y="4218499"/>
            <a:ext cx="2640803"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Cost Savings</a:t>
            </a:r>
            <a:endParaRPr/>
          </a:p>
        </p:txBody>
      </p:sp>
      <p:sp>
        <p:nvSpPr>
          <p:cNvPr id="410" name="Google Shape;410;p27"/>
          <p:cNvSpPr txBox="1">
            <a:spLocks noGrp="1"/>
          </p:cNvSpPr>
          <p:nvPr>
            <p:ph type="body" idx="6"/>
          </p:nvPr>
        </p:nvSpPr>
        <p:spPr>
          <a:xfrm>
            <a:off x="6096000" y="4534014"/>
            <a:ext cx="2640803" cy="1616414"/>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Reduce expenses by collaborating &amp; complementing stakeholders in any corner of the world effectively &amp; efficiently thus optimally!</a:t>
            </a:r>
            <a:endParaRPr/>
          </a:p>
        </p:txBody>
      </p:sp>
      <p:sp>
        <p:nvSpPr>
          <p:cNvPr id="411" name="Google Shape;411;p27"/>
          <p:cNvSpPr txBox="1">
            <a:spLocks noGrp="1"/>
          </p:cNvSpPr>
          <p:nvPr>
            <p:ph type="body" idx="7"/>
          </p:nvPr>
        </p:nvSpPr>
        <p:spPr>
          <a:xfrm>
            <a:off x="8946967" y="4218499"/>
            <a:ext cx="2640803" cy="365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1600"/>
              <a:buNone/>
            </a:pPr>
            <a:r>
              <a:rPr lang="en-US"/>
              <a:t>Exponential Growth</a:t>
            </a:r>
            <a:endParaRPr/>
          </a:p>
        </p:txBody>
      </p:sp>
      <p:sp>
        <p:nvSpPr>
          <p:cNvPr id="412" name="Google Shape;412;p27"/>
          <p:cNvSpPr txBox="1">
            <a:spLocks noGrp="1"/>
          </p:cNvSpPr>
          <p:nvPr>
            <p:ph type="body" idx="8"/>
          </p:nvPr>
        </p:nvSpPr>
        <p:spPr>
          <a:xfrm>
            <a:off x="8946967" y="4534014"/>
            <a:ext cx="2640803" cy="161641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1400"/>
              <a:buNone/>
            </a:pPr>
            <a:r>
              <a:rPr lang="en-US"/>
              <a:t>With access to the best minds in the world in highly engaging &amp; effective manner, achieve phenomenally exponential growth to achieve unicorn status!</a:t>
            </a:r>
            <a:endParaRPr/>
          </a:p>
          <a:p>
            <a:pPr marL="0" lvl="0" indent="0" algn="ctr" rtl="0">
              <a:lnSpc>
                <a:spcPct val="150000"/>
              </a:lnSpc>
              <a:spcBef>
                <a:spcPts val="0"/>
              </a:spcBef>
              <a:spcAft>
                <a:spcPts val="0"/>
              </a:spcAft>
              <a:buClr>
                <a:schemeClr val="lt1"/>
              </a:buClr>
              <a:buSzPts val="1400"/>
              <a:buNone/>
            </a:pPr>
            <a:endParaRPr/>
          </a:p>
        </p:txBody>
      </p:sp>
      <p:sp>
        <p:nvSpPr>
          <p:cNvPr id="413" name="Google Shape;413;p27"/>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414" name="Google Shape;414;p27" descr="A hand holding a graph&#10;&#10;Description automatically generated"/>
          <p:cNvPicPr preferRelativeResize="0">
            <a:picLocks noGrp="1"/>
          </p:cNvPicPr>
          <p:nvPr>
            <p:ph type="pic" idx="14"/>
          </p:nvPr>
        </p:nvPicPr>
        <p:blipFill rotWithShape="1">
          <a:blip r:embed="rId5">
            <a:alphaModFix/>
          </a:blip>
          <a:srcRect/>
          <a:stretch/>
        </p:blipFill>
        <p:spPr>
          <a:xfrm>
            <a:off x="9972085" y="3330145"/>
            <a:ext cx="603504" cy="603504"/>
          </a:xfrm>
          <a:prstGeom prst="rect">
            <a:avLst/>
          </a:prstGeom>
          <a:noFill/>
          <a:ln>
            <a:noFill/>
          </a:ln>
        </p:spPr>
      </p:pic>
      <p:pic>
        <p:nvPicPr>
          <p:cNvPr id="415" name="Google Shape;415;p27" descr="A blue handshake with people around it&#10;&#10;Description automatically generated"/>
          <p:cNvPicPr preferRelativeResize="0">
            <a:picLocks noGrp="1"/>
          </p:cNvPicPr>
          <p:nvPr>
            <p:ph type="pic" idx="9"/>
          </p:nvPr>
        </p:nvPicPr>
        <p:blipFill rotWithShape="1">
          <a:blip r:embed="rId6">
            <a:alphaModFix/>
          </a:blip>
          <a:srcRect/>
          <a:stretch/>
        </p:blipFill>
        <p:spPr>
          <a:xfrm>
            <a:off x="1408479" y="3330145"/>
            <a:ext cx="603504" cy="603504"/>
          </a:xfrm>
          <a:prstGeom prst="rect">
            <a:avLst/>
          </a:prstGeom>
          <a:noFill/>
          <a:ln>
            <a:noFill/>
          </a:ln>
        </p:spPr>
      </p:pic>
      <p:pic>
        <p:nvPicPr>
          <p:cNvPr id="416" name="Google Shape;416;p27"/>
          <p:cNvPicPr preferRelativeResize="0"/>
          <p:nvPr/>
        </p:nvPicPr>
        <p:blipFill rotWithShape="1">
          <a:blip r:embed="rId7">
            <a:alphaModFix/>
          </a:blip>
          <a:srcRect/>
          <a:stretch/>
        </p:blipFill>
        <p:spPr>
          <a:xfrm>
            <a:off x="11304611" y="6378705"/>
            <a:ext cx="487363" cy="487363"/>
          </a:xfrm>
          <a:prstGeom prst="rect">
            <a:avLst/>
          </a:prstGeom>
          <a:noFill/>
          <a:ln>
            <a:noFill/>
          </a:ln>
        </p:spPr>
      </p:pic>
      <p:pic>
        <p:nvPicPr>
          <p:cNvPr id="417" name="Google Shape;417;p27"/>
          <p:cNvPicPr preferRelativeResize="0"/>
          <p:nvPr/>
        </p:nvPicPr>
        <p:blipFill rotWithShape="1">
          <a:blip r:embed="rId8">
            <a:alphaModFix/>
          </a:blip>
          <a:srcRect/>
          <a:stretch/>
        </p:blipFill>
        <p:spPr>
          <a:xfrm>
            <a:off x="11051689" y="0"/>
            <a:ext cx="1140311" cy="1140311"/>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8"/>
          <p:cNvSpPr txBox="1">
            <a:spLocks noGrp="1"/>
          </p:cNvSpPr>
          <p:nvPr>
            <p:ph type="title"/>
          </p:nvPr>
        </p:nvSpPr>
        <p:spPr>
          <a:xfrm>
            <a:off x="4196218" y="690802"/>
            <a:ext cx="4936277" cy="575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PLATFORM OVERVIEW</a:t>
            </a:r>
            <a:endParaRPr/>
          </a:p>
        </p:txBody>
      </p:sp>
      <p:pic>
        <p:nvPicPr>
          <p:cNvPr id="424" name="Google Shape;424;p28" descr="box icon"/>
          <p:cNvPicPr preferRelativeResize="0">
            <a:picLocks noGrp="1"/>
          </p:cNvPicPr>
          <p:nvPr>
            <p:ph type="pic" idx="9"/>
          </p:nvPr>
        </p:nvPicPr>
        <p:blipFill rotWithShape="1">
          <a:blip r:embed="rId3">
            <a:alphaModFix/>
          </a:blip>
          <a:srcRect l="375" r="375"/>
          <a:stretch/>
        </p:blipFill>
        <p:spPr>
          <a:xfrm>
            <a:off x="4190069" y="1818852"/>
            <a:ext cx="603504" cy="603504"/>
          </a:xfrm>
          <a:prstGeom prst="rect">
            <a:avLst/>
          </a:prstGeom>
          <a:noFill/>
          <a:ln>
            <a:noFill/>
          </a:ln>
        </p:spPr>
      </p:pic>
      <p:sp>
        <p:nvSpPr>
          <p:cNvPr id="425" name="Google Shape;425;p28"/>
          <p:cNvSpPr txBox="1">
            <a:spLocks noGrp="1"/>
          </p:cNvSpPr>
          <p:nvPr>
            <p:ph type="body" idx="1"/>
          </p:nvPr>
        </p:nvSpPr>
        <p:spPr>
          <a:xfrm>
            <a:off x="4190069" y="2568679"/>
            <a:ext cx="3008631" cy="348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Unique</a:t>
            </a:r>
            <a:endParaRPr/>
          </a:p>
        </p:txBody>
      </p:sp>
      <p:sp>
        <p:nvSpPr>
          <p:cNvPr id="426" name="Google Shape;426;p28"/>
          <p:cNvSpPr txBox="1">
            <a:spLocks noGrp="1"/>
          </p:cNvSpPr>
          <p:nvPr>
            <p:ph type="body" idx="2"/>
          </p:nvPr>
        </p:nvSpPr>
        <p:spPr>
          <a:xfrm>
            <a:off x="4190069" y="2861988"/>
            <a:ext cx="3008630" cy="63668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Only platform specifically imagined &amp; built ground up leveraging AI!</a:t>
            </a:r>
            <a:endParaRPr/>
          </a:p>
        </p:txBody>
      </p:sp>
      <p:pic>
        <p:nvPicPr>
          <p:cNvPr id="427" name="Google Shape;427;p28" descr="market icon"/>
          <p:cNvPicPr preferRelativeResize="0">
            <a:picLocks noGrp="1"/>
          </p:cNvPicPr>
          <p:nvPr>
            <p:ph type="pic" idx="13"/>
          </p:nvPr>
        </p:nvPicPr>
        <p:blipFill rotWithShape="1">
          <a:blip r:embed="rId4">
            <a:alphaModFix/>
          </a:blip>
          <a:srcRect/>
          <a:stretch/>
        </p:blipFill>
        <p:spPr>
          <a:xfrm>
            <a:off x="7913979" y="1818852"/>
            <a:ext cx="603504" cy="603504"/>
          </a:xfrm>
          <a:prstGeom prst="rect">
            <a:avLst/>
          </a:prstGeom>
          <a:noFill/>
          <a:ln>
            <a:noFill/>
          </a:ln>
        </p:spPr>
      </p:pic>
      <p:sp>
        <p:nvSpPr>
          <p:cNvPr id="428" name="Google Shape;428;p28"/>
          <p:cNvSpPr txBox="1">
            <a:spLocks noGrp="1"/>
          </p:cNvSpPr>
          <p:nvPr>
            <p:ph type="body" idx="3"/>
          </p:nvPr>
        </p:nvSpPr>
        <p:spPr>
          <a:xfrm>
            <a:off x="7913979" y="2568679"/>
            <a:ext cx="3008631" cy="348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Best to Market</a:t>
            </a:r>
            <a:endParaRPr/>
          </a:p>
        </p:txBody>
      </p:sp>
      <p:sp>
        <p:nvSpPr>
          <p:cNvPr id="429" name="Google Shape;429;p28"/>
          <p:cNvSpPr txBox="1">
            <a:spLocks noGrp="1"/>
          </p:cNvSpPr>
          <p:nvPr>
            <p:ph type="body" idx="4"/>
          </p:nvPr>
        </p:nvSpPr>
        <p:spPr>
          <a:xfrm>
            <a:off x="7913978" y="2861987"/>
            <a:ext cx="3166397" cy="12912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Inspired by the best platforms all over the world, both offline &amp; online … and envisioned leveraging AI!</a:t>
            </a:r>
            <a:endParaRPr/>
          </a:p>
        </p:txBody>
      </p:sp>
      <p:sp>
        <p:nvSpPr>
          <p:cNvPr id="430" name="Google Shape;430;p28"/>
          <p:cNvSpPr txBox="1">
            <a:spLocks noGrp="1"/>
          </p:cNvSpPr>
          <p:nvPr>
            <p:ph type="body" idx="5"/>
          </p:nvPr>
        </p:nvSpPr>
        <p:spPr>
          <a:xfrm>
            <a:off x="4190069" y="5044309"/>
            <a:ext cx="3361799" cy="348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Born Out of Collaboration</a:t>
            </a:r>
            <a:endParaRPr/>
          </a:p>
        </p:txBody>
      </p:sp>
      <p:sp>
        <p:nvSpPr>
          <p:cNvPr id="431" name="Google Shape;431;p28"/>
          <p:cNvSpPr txBox="1">
            <a:spLocks noGrp="1"/>
          </p:cNvSpPr>
          <p:nvPr>
            <p:ph type="body" idx="6"/>
          </p:nvPr>
        </p:nvSpPr>
        <p:spPr>
          <a:xfrm>
            <a:off x="4190069" y="5337618"/>
            <a:ext cx="3361798" cy="99863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Built over decades of experience &amp; collaboration with all the stakeholders in the startup ecosystem.</a:t>
            </a:r>
            <a:endParaRPr/>
          </a:p>
        </p:txBody>
      </p:sp>
      <p:pic>
        <p:nvPicPr>
          <p:cNvPr id="432" name="Google Shape;432;p28" descr="two people talking icon"/>
          <p:cNvPicPr preferRelativeResize="0">
            <a:picLocks noGrp="1"/>
          </p:cNvPicPr>
          <p:nvPr>
            <p:ph type="pic" idx="15"/>
          </p:nvPr>
        </p:nvPicPr>
        <p:blipFill rotWithShape="1">
          <a:blip r:embed="rId5">
            <a:alphaModFix/>
          </a:blip>
          <a:srcRect t="131" b="131"/>
          <a:stretch/>
        </p:blipFill>
        <p:spPr>
          <a:xfrm>
            <a:off x="7906631" y="4298696"/>
            <a:ext cx="603504" cy="603504"/>
          </a:xfrm>
          <a:prstGeom prst="rect">
            <a:avLst/>
          </a:prstGeom>
          <a:noFill/>
          <a:ln>
            <a:noFill/>
          </a:ln>
        </p:spPr>
      </p:pic>
      <p:sp>
        <p:nvSpPr>
          <p:cNvPr id="433" name="Google Shape;433;p28"/>
          <p:cNvSpPr txBox="1">
            <a:spLocks noGrp="1"/>
          </p:cNvSpPr>
          <p:nvPr>
            <p:ph type="body" idx="7"/>
          </p:nvPr>
        </p:nvSpPr>
        <p:spPr>
          <a:xfrm>
            <a:off x="7913980" y="5047681"/>
            <a:ext cx="3008631" cy="348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Authentic</a:t>
            </a:r>
            <a:endParaRPr/>
          </a:p>
        </p:txBody>
      </p:sp>
      <p:sp>
        <p:nvSpPr>
          <p:cNvPr id="434" name="Google Shape;434;p28"/>
          <p:cNvSpPr txBox="1">
            <a:spLocks noGrp="1"/>
          </p:cNvSpPr>
          <p:nvPr>
            <p:ph type="body" idx="8"/>
          </p:nvPr>
        </p:nvSpPr>
        <p:spPr>
          <a:xfrm>
            <a:off x="7913980" y="5340990"/>
            <a:ext cx="3008630" cy="63668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a:t>Designed with the help and input of experts in the field ​</a:t>
            </a:r>
            <a:endParaRPr/>
          </a:p>
        </p:txBody>
      </p:sp>
      <p:sp>
        <p:nvSpPr>
          <p:cNvPr id="435" name="Google Shape;435;p28"/>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436" name="Google Shape;436;p28" descr="A blue handshake with people around it&#10;&#10;Description automatically generated"/>
          <p:cNvPicPr preferRelativeResize="0">
            <a:picLocks noGrp="1"/>
          </p:cNvPicPr>
          <p:nvPr>
            <p:ph type="pic" idx="14"/>
          </p:nvPr>
        </p:nvPicPr>
        <p:blipFill rotWithShape="1">
          <a:blip r:embed="rId6">
            <a:alphaModFix/>
          </a:blip>
          <a:srcRect t="131" b="131"/>
          <a:stretch/>
        </p:blipFill>
        <p:spPr>
          <a:xfrm>
            <a:off x="4190069" y="4281832"/>
            <a:ext cx="603504" cy="603504"/>
          </a:xfrm>
          <a:prstGeom prst="rect">
            <a:avLst/>
          </a:prstGeom>
          <a:noFill/>
          <a:ln>
            <a:noFill/>
          </a:ln>
        </p:spPr>
      </p:pic>
      <p:pic>
        <p:nvPicPr>
          <p:cNvPr id="437" name="Google Shape;437;p28"/>
          <p:cNvPicPr preferRelativeResize="0"/>
          <p:nvPr/>
        </p:nvPicPr>
        <p:blipFill rotWithShape="1">
          <a:blip r:embed="rId7">
            <a:alphaModFix/>
          </a:blip>
          <a:srcRect/>
          <a:stretch/>
        </p:blipFill>
        <p:spPr>
          <a:xfrm>
            <a:off x="11519019" y="6370637"/>
            <a:ext cx="487363" cy="487363"/>
          </a:xfrm>
          <a:prstGeom prst="rect">
            <a:avLst/>
          </a:prstGeom>
          <a:noFill/>
          <a:ln>
            <a:noFill/>
          </a:ln>
        </p:spPr>
      </p:pic>
      <p:pic>
        <p:nvPicPr>
          <p:cNvPr id="438" name="Google Shape;438;p28"/>
          <p:cNvPicPr preferRelativeResize="0"/>
          <p:nvPr/>
        </p:nvPicPr>
        <p:blipFill rotWithShape="1">
          <a:blip r:embed="rId8">
            <a:alphaModFix/>
          </a:blip>
          <a:srcRect/>
          <a:stretch/>
        </p:blipFill>
        <p:spPr>
          <a:xfrm>
            <a:off x="11051689" y="0"/>
            <a:ext cx="1140311" cy="1140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9"/>
          <p:cNvSpPr txBox="1">
            <a:spLocks noGrp="1"/>
          </p:cNvSpPr>
          <p:nvPr>
            <p:ph type="body" idx="2"/>
          </p:nvPr>
        </p:nvSpPr>
        <p:spPr>
          <a:xfrm>
            <a:off x="881998" y="217571"/>
            <a:ext cx="9623594" cy="4969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800"/>
              <a:t>Leveraging AI for Optimized Unicorn Building</a:t>
            </a:r>
            <a:endParaRPr sz="2800"/>
          </a:p>
        </p:txBody>
      </p:sp>
      <p:sp>
        <p:nvSpPr>
          <p:cNvPr id="445" name="Google Shape;445;p29"/>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446" name="Google Shape;446;p29"/>
          <p:cNvPicPr preferRelativeResize="0"/>
          <p:nvPr/>
        </p:nvPicPr>
        <p:blipFill rotWithShape="1">
          <a:blip r:embed="rId3">
            <a:alphaModFix/>
          </a:blip>
          <a:srcRect/>
          <a:stretch/>
        </p:blipFill>
        <p:spPr>
          <a:xfrm>
            <a:off x="11051689" y="0"/>
            <a:ext cx="1140311" cy="1140311"/>
          </a:xfrm>
          <a:prstGeom prst="rect">
            <a:avLst/>
          </a:prstGeom>
          <a:noFill/>
          <a:ln>
            <a:noFill/>
          </a:ln>
        </p:spPr>
      </p:pic>
      <p:graphicFrame>
        <p:nvGraphicFramePr>
          <p:cNvPr id="447" name="Google Shape;447;p29"/>
          <p:cNvGraphicFramePr/>
          <p:nvPr/>
        </p:nvGraphicFramePr>
        <p:xfrm>
          <a:off x="881998" y="2712627"/>
          <a:ext cx="9957800" cy="3997602"/>
        </p:xfrm>
        <a:graphic>
          <a:graphicData uri="http://schemas.openxmlformats.org/drawingml/2006/table">
            <a:tbl>
              <a:tblPr firstRow="1" bandRow="1">
                <a:noFill/>
                <a:tableStyleId>{53D0A7FC-B6D1-4D27-8047-BD3BD75A9FD4}</a:tableStyleId>
              </a:tblPr>
              <a:tblGrid>
                <a:gridCol w="4978900">
                  <a:extLst>
                    <a:ext uri="{9D8B030D-6E8A-4147-A177-3AD203B41FA5}">
                      <a16:colId xmlns:a16="http://schemas.microsoft.com/office/drawing/2014/main" val="20000"/>
                    </a:ext>
                  </a:extLst>
                </a:gridCol>
                <a:gridCol w="4978900">
                  <a:extLst>
                    <a:ext uri="{9D8B030D-6E8A-4147-A177-3AD203B41FA5}">
                      <a16:colId xmlns:a16="http://schemas.microsoft.com/office/drawing/2014/main" val="20001"/>
                    </a:ext>
                  </a:extLst>
                </a:gridCol>
              </a:tblGrid>
              <a:tr h="1918675">
                <a:tc>
                  <a:txBody>
                    <a:bodyPr/>
                    <a:lstStyle/>
                    <a:p>
                      <a:pPr marL="8890" marR="8890" lvl="0" indent="0" algn="ctr" rtl="0">
                        <a:lnSpc>
                          <a:spcPct val="115000"/>
                        </a:lnSpc>
                        <a:spcBef>
                          <a:spcPts val="0"/>
                        </a:spcBef>
                        <a:spcAft>
                          <a:spcPts val="0"/>
                        </a:spcAft>
                        <a:buClr>
                          <a:schemeClr val="lt1"/>
                        </a:buClr>
                        <a:buSzPts val="1600"/>
                        <a:buFont typeface="Helvetica Neue"/>
                        <a:buNone/>
                      </a:pPr>
                      <a:r>
                        <a:rPr lang="en-US" sz="1600" b="1" u="sng" strike="noStrike" cap="none" dirty="0">
                          <a:solidFill>
                            <a:schemeClr val="lt1"/>
                          </a:solidFill>
                          <a:latin typeface="Helvetica Neue"/>
                          <a:ea typeface="Helvetica Neue"/>
                          <a:cs typeface="Helvetica Neue"/>
                          <a:sym typeface="Helvetica Neue"/>
                        </a:rPr>
                        <a:t>Known Knowns</a:t>
                      </a:r>
                      <a:endParaRPr sz="1600" u="none" strike="noStrike" cap="none" dirty="0">
                        <a:solidFill>
                          <a:schemeClr val="lt1"/>
                        </a:solidFill>
                        <a:latin typeface="Calibri"/>
                        <a:ea typeface="Calibri"/>
                        <a:cs typeface="Calibri"/>
                        <a:sym typeface="Calibri"/>
                      </a:endParaRPr>
                    </a:p>
                    <a:p>
                      <a:pPr marL="8890" marR="8890" lvl="0" indent="0" algn="ctr" rtl="0">
                        <a:lnSpc>
                          <a:spcPct val="115000"/>
                        </a:lnSpc>
                        <a:spcBef>
                          <a:spcPts val="890"/>
                        </a:spcBef>
                        <a:spcAft>
                          <a:spcPts val="0"/>
                        </a:spcAft>
                        <a:buClr>
                          <a:srgbClr val="FFFF00"/>
                        </a:buClr>
                        <a:buSzPts val="1400"/>
                        <a:buFont typeface="Helvetica Neue"/>
                        <a:buNone/>
                      </a:pPr>
                      <a:r>
                        <a:rPr lang="en-US" sz="1400" b="1" u="none" strike="noStrike" cap="none" dirty="0">
                          <a:solidFill>
                            <a:srgbClr val="FFFF00"/>
                          </a:solidFill>
                          <a:latin typeface="Helvetica Neue"/>
                          <a:ea typeface="Helvetica Neue"/>
                          <a:cs typeface="Helvetica Neue"/>
                          <a:sym typeface="Helvetica Neue"/>
                        </a:rPr>
                        <a:t>Established Patterns in Successful AI Ventures</a:t>
                      </a:r>
                      <a:endParaRPr sz="1400" u="none" strike="noStrike" cap="none" dirty="0">
                        <a:solidFill>
                          <a:srgbClr val="FFFF00"/>
                        </a:solidFill>
                        <a:latin typeface="Calibri"/>
                        <a:ea typeface="Calibri"/>
                        <a:cs typeface="Calibri"/>
                        <a:sym typeface="Calibri"/>
                      </a:endParaRPr>
                    </a:p>
                    <a:p>
                      <a:pPr marL="164465" marR="0" lvl="0" indent="0" algn="l" rtl="0">
                        <a:lnSpc>
                          <a:spcPct val="115000"/>
                        </a:lnSpc>
                        <a:spcBef>
                          <a:spcPts val="1565"/>
                        </a:spcBef>
                        <a:spcAft>
                          <a:spcPts val="0"/>
                        </a:spcAft>
                        <a:buClr>
                          <a:srgbClr val="FFFF00"/>
                        </a:buClr>
                        <a:buSzPts val="1100"/>
                        <a:buFont typeface="Arial Black"/>
                        <a:buNone/>
                      </a:pPr>
                      <a:r>
                        <a:rPr lang="en-US" sz="1100" u="none" strike="noStrike" cap="none" dirty="0">
                          <a:solidFill>
                            <a:srgbClr val="FFFF00"/>
                          </a:solidFill>
                          <a:latin typeface="Arial Black"/>
                          <a:ea typeface="Arial Black"/>
                          <a:cs typeface="Arial Black"/>
                          <a:sym typeface="Arial Black"/>
                        </a:rPr>
                        <a:t>› </a:t>
                      </a:r>
                      <a:r>
                        <a:rPr lang="en-US" sz="1100" u="none" strike="noStrike" cap="none" dirty="0">
                          <a:solidFill>
                            <a:srgbClr val="FFFF00"/>
                          </a:solidFill>
                          <a:latin typeface="Helvetica Neue"/>
                          <a:ea typeface="Helvetica Neue"/>
                          <a:cs typeface="Helvetica Neue"/>
                          <a:sym typeface="Helvetica Neue"/>
                        </a:rPr>
                        <a:t>Proven Business Models</a:t>
                      </a:r>
                      <a:endParaRPr sz="1100" u="none" strike="noStrike" cap="none" dirty="0">
                        <a:solidFill>
                          <a:srgbClr val="FFFF00"/>
                        </a:solidFill>
                        <a:latin typeface="Calibri"/>
                        <a:ea typeface="Calibri"/>
                        <a:cs typeface="Calibri"/>
                        <a:sym typeface="Calibri"/>
                      </a:endParaRPr>
                    </a:p>
                    <a:p>
                      <a:pPr marL="164465" marR="0" lvl="0" indent="0" algn="l" rtl="0">
                        <a:lnSpc>
                          <a:spcPct val="115000"/>
                        </a:lnSpc>
                        <a:spcBef>
                          <a:spcPts val="1220"/>
                        </a:spcBef>
                        <a:spcAft>
                          <a:spcPts val="0"/>
                        </a:spcAft>
                        <a:buClr>
                          <a:srgbClr val="FFFF00"/>
                        </a:buClr>
                        <a:buSzPts val="1100"/>
                        <a:buFont typeface="Arial Black"/>
                        <a:buNone/>
                      </a:pPr>
                      <a:r>
                        <a:rPr lang="en-US" sz="1100" u="none" strike="noStrike" cap="none" dirty="0">
                          <a:solidFill>
                            <a:srgbClr val="FFFF00"/>
                          </a:solidFill>
                          <a:latin typeface="Arial Black"/>
                          <a:ea typeface="Arial Black"/>
                          <a:cs typeface="Arial Black"/>
                          <a:sym typeface="Arial Black"/>
                        </a:rPr>
                        <a:t>› </a:t>
                      </a:r>
                      <a:r>
                        <a:rPr lang="en-US" sz="1100" u="none" strike="noStrike" cap="none" dirty="0">
                          <a:solidFill>
                            <a:srgbClr val="FFFF00"/>
                          </a:solidFill>
                          <a:latin typeface="Helvetica Neue"/>
                          <a:ea typeface="Helvetica Neue"/>
                          <a:cs typeface="Helvetica Neue"/>
                          <a:sym typeface="Helvetica Neue"/>
                        </a:rPr>
                        <a:t>Optimal Team Compositions</a:t>
                      </a:r>
                      <a:endParaRPr sz="1100" u="none" strike="noStrike" cap="none" dirty="0">
                        <a:solidFill>
                          <a:srgbClr val="FFFF00"/>
                        </a:solidFill>
                        <a:latin typeface="Calibri"/>
                        <a:ea typeface="Calibri"/>
                        <a:cs typeface="Calibri"/>
                        <a:sym typeface="Calibri"/>
                      </a:endParaRPr>
                    </a:p>
                    <a:p>
                      <a:pPr marL="164465" marR="0" lvl="0" indent="0" algn="l" rtl="0">
                        <a:lnSpc>
                          <a:spcPct val="115000"/>
                        </a:lnSpc>
                        <a:spcBef>
                          <a:spcPts val="1220"/>
                        </a:spcBef>
                        <a:spcAft>
                          <a:spcPts val="0"/>
                        </a:spcAft>
                        <a:buClr>
                          <a:srgbClr val="FFFF00"/>
                        </a:buClr>
                        <a:buSzPts val="1100"/>
                        <a:buFont typeface="Arial Black"/>
                        <a:buNone/>
                      </a:pPr>
                      <a:r>
                        <a:rPr lang="en-US" sz="1100" u="none" strike="noStrike" cap="none" dirty="0">
                          <a:solidFill>
                            <a:srgbClr val="FFFF00"/>
                          </a:solidFill>
                          <a:latin typeface="Arial Black"/>
                          <a:ea typeface="Arial Black"/>
                          <a:cs typeface="Arial Black"/>
                          <a:sym typeface="Arial Black"/>
                        </a:rPr>
                        <a:t>› </a:t>
                      </a:r>
                      <a:r>
                        <a:rPr lang="en-US" sz="1100" u="none" strike="noStrike" cap="none" dirty="0">
                          <a:solidFill>
                            <a:srgbClr val="FFFF00"/>
                          </a:solidFill>
                          <a:latin typeface="Helvetica Neue"/>
                          <a:ea typeface="Helvetica Neue"/>
                          <a:cs typeface="Helvetica Neue"/>
                          <a:sym typeface="Helvetica Neue"/>
                        </a:rPr>
                        <a:t>Effective Go</a:t>
                      </a:r>
                      <a:r>
                        <a:rPr lang="en-US" sz="1100" u="none" strike="noStrike" cap="none" dirty="0">
                          <a:solidFill>
                            <a:srgbClr val="FFFF00"/>
                          </a:solidFill>
                          <a:latin typeface="Arial"/>
                          <a:ea typeface="Arial"/>
                          <a:cs typeface="Arial"/>
                          <a:sym typeface="Arial"/>
                        </a:rPr>
                        <a:t>-</a:t>
                      </a:r>
                      <a:r>
                        <a:rPr lang="en-US" sz="1100" u="none" strike="noStrike" cap="none" dirty="0">
                          <a:solidFill>
                            <a:srgbClr val="FFFF00"/>
                          </a:solidFill>
                          <a:latin typeface="Helvetica Neue"/>
                          <a:ea typeface="Helvetica Neue"/>
                          <a:cs typeface="Helvetica Neue"/>
                          <a:sym typeface="Helvetica Neue"/>
                        </a:rPr>
                        <a:t>To</a:t>
                      </a:r>
                      <a:r>
                        <a:rPr lang="en-US" sz="1100" u="none" strike="noStrike" cap="none" dirty="0">
                          <a:solidFill>
                            <a:srgbClr val="FFFF00"/>
                          </a:solidFill>
                          <a:latin typeface="Arial"/>
                          <a:ea typeface="Arial"/>
                          <a:cs typeface="Arial"/>
                          <a:sym typeface="Arial"/>
                        </a:rPr>
                        <a:t>-</a:t>
                      </a:r>
                      <a:r>
                        <a:rPr lang="en-US" sz="1100" u="none" strike="noStrike" cap="none" dirty="0">
                          <a:solidFill>
                            <a:srgbClr val="FFFF00"/>
                          </a:solidFill>
                          <a:latin typeface="Helvetica Neue"/>
                          <a:ea typeface="Helvetica Neue"/>
                          <a:cs typeface="Helvetica Neue"/>
                          <a:sym typeface="Helvetica Neue"/>
                        </a:rPr>
                        <a:t>Market Strategies</a:t>
                      </a:r>
                      <a:endParaRPr sz="1100" u="none" strike="noStrike" cap="none" dirty="0">
                        <a:solidFill>
                          <a:srgbClr val="FFFF00"/>
                        </a:solidFill>
                        <a:latin typeface="Calibri"/>
                        <a:ea typeface="Calibri"/>
                        <a:cs typeface="Calibri"/>
                        <a:sym typeface="Calibri"/>
                      </a:endParaRPr>
                    </a:p>
                  </a:txBody>
                  <a:tcPr marL="68575" marR="68575" marT="0" marB="0"/>
                </a:tc>
                <a:tc>
                  <a:txBody>
                    <a:bodyPr/>
                    <a:lstStyle/>
                    <a:p>
                      <a:pPr marL="8890" marR="8890" lvl="0" indent="0" algn="ctr" rtl="0">
                        <a:lnSpc>
                          <a:spcPct val="115000"/>
                        </a:lnSpc>
                        <a:spcBef>
                          <a:spcPts val="0"/>
                        </a:spcBef>
                        <a:spcAft>
                          <a:spcPts val="0"/>
                        </a:spcAft>
                        <a:buClr>
                          <a:schemeClr val="lt1"/>
                        </a:buClr>
                        <a:buSzPts val="1600"/>
                        <a:buFont typeface="Helvetica Neue"/>
                        <a:buNone/>
                      </a:pPr>
                      <a:r>
                        <a:rPr lang="en-US" sz="1600" b="1" u="sng" strike="noStrike" cap="none">
                          <a:solidFill>
                            <a:schemeClr val="lt1"/>
                          </a:solidFill>
                          <a:latin typeface="Helvetica Neue"/>
                          <a:ea typeface="Helvetica Neue"/>
                          <a:cs typeface="Helvetica Neue"/>
                          <a:sym typeface="Helvetica Neue"/>
                        </a:rPr>
                        <a:t>Known Unknowns</a:t>
                      </a:r>
                      <a:endParaRPr sz="1600" u="none" strike="noStrike" cap="none">
                        <a:solidFill>
                          <a:schemeClr val="lt1"/>
                        </a:solidFill>
                        <a:latin typeface="Calibri"/>
                        <a:ea typeface="Calibri"/>
                        <a:cs typeface="Calibri"/>
                        <a:sym typeface="Calibri"/>
                      </a:endParaRPr>
                    </a:p>
                    <a:p>
                      <a:pPr marL="8890" marR="8890" lvl="0" indent="0" algn="ctr" rtl="0">
                        <a:lnSpc>
                          <a:spcPct val="115000"/>
                        </a:lnSpc>
                        <a:spcBef>
                          <a:spcPts val="890"/>
                        </a:spcBef>
                        <a:spcAft>
                          <a:spcPts val="0"/>
                        </a:spcAft>
                        <a:buClr>
                          <a:srgbClr val="FFFF00"/>
                        </a:buClr>
                        <a:buSzPts val="1400"/>
                        <a:buFont typeface="Helvetica Neue"/>
                        <a:buNone/>
                      </a:pPr>
                      <a:r>
                        <a:rPr lang="en-US" sz="1400" b="1" u="none" strike="noStrike" cap="none">
                          <a:solidFill>
                            <a:srgbClr val="FFFF00"/>
                          </a:solidFill>
                          <a:latin typeface="Helvetica Neue"/>
                          <a:ea typeface="Helvetica Neue"/>
                          <a:cs typeface="Helvetica Neue"/>
                          <a:sym typeface="Helvetica Neue"/>
                        </a:rPr>
                        <a:t>Identified Challenges Requiring Research</a:t>
                      </a:r>
                      <a:endParaRPr sz="1400" u="none" strike="noStrike" cap="none">
                        <a:solidFill>
                          <a:srgbClr val="FFFF00"/>
                        </a:solidFill>
                        <a:latin typeface="Calibri"/>
                        <a:ea typeface="Calibri"/>
                        <a:cs typeface="Calibri"/>
                        <a:sym typeface="Calibri"/>
                      </a:endParaRPr>
                    </a:p>
                    <a:p>
                      <a:pPr marL="164465" marR="0" lvl="0" indent="0" algn="l" rtl="0">
                        <a:lnSpc>
                          <a:spcPct val="115000"/>
                        </a:lnSpc>
                        <a:spcBef>
                          <a:spcPts val="1565"/>
                        </a:spcBef>
                        <a:spcAft>
                          <a:spcPts val="0"/>
                        </a:spcAft>
                        <a:buClr>
                          <a:srgbClr val="FFFF00"/>
                        </a:buClr>
                        <a:buSzPts val="1100"/>
                        <a:buFont typeface="Helvetica Neue"/>
                        <a:buNone/>
                      </a:pPr>
                      <a:r>
                        <a:rPr lang="en-US" sz="1100" u="none" strike="noStrike" cap="none">
                          <a:solidFill>
                            <a:srgbClr val="FFFF00"/>
                          </a:solidFill>
                          <a:latin typeface="Helvetica Neue"/>
                          <a:ea typeface="Helvetica Neue"/>
                          <a:cs typeface="Helvetica Neue"/>
                          <a:sym typeface="Helvetica Neue"/>
                        </a:rPr>
                        <a:t>› Emerging Market Opportunities</a:t>
                      </a:r>
                      <a:endParaRPr sz="1100" u="none" strike="noStrike" cap="none">
                        <a:solidFill>
                          <a:srgbClr val="FFFF00"/>
                        </a:solidFill>
                        <a:latin typeface="Calibri"/>
                        <a:ea typeface="Calibri"/>
                        <a:cs typeface="Calibri"/>
                        <a:sym typeface="Calibri"/>
                      </a:endParaRPr>
                    </a:p>
                    <a:p>
                      <a:pPr marL="164465" marR="0" lvl="0" indent="0" algn="l" rtl="0">
                        <a:lnSpc>
                          <a:spcPct val="115000"/>
                        </a:lnSpc>
                        <a:spcBef>
                          <a:spcPts val="1565"/>
                        </a:spcBef>
                        <a:spcAft>
                          <a:spcPts val="0"/>
                        </a:spcAft>
                        <a:buClr>
                          <a:srgbClr val="FFFF00"/>
                        </a:buClr>
                        <a:buSzPts val="1100"/>
                        <a:buFont typeface="Helvetica Neue"/>
                        <a:buNone/>
                      </a:pPr>
                      <a:r>
                        <a:rPr lang="en-US" sz="1100" u="none" strike="noStrike" cap="none">
                          <a:solidFill>
                            <a:srgbClr val="FFFF00"/>
                          </a:solidFill>
                          <a:latin typeface="Helvetica Neue"/>
                          <a:ea typeface="Helvetica Neue"/>
                          <a:cs typeface="Helvetica Neue"/>
                          <a:sym typeface="Helvetica Neue"/>
                        </a:rPr>
                        <a:t>› Regulatory Landscape Evolution</a:t>
                      </a:r>
                      <a:endParaRPr sz="1100" u="none" strike="noStrike" cap="none">
                        <a:solidFill>
                          <a:srgbClr val="FFFF00"/>
                        </a:solidFill>
                        <a:latin typeface="Calibri"/>
                        <a:ea typeface="Calibri"/>
                        <a:cs typeface="Calibri"/>
                        <a:sym typeface="Calibri"/>
                      </a:endParaRPr>
                    </a:p>
                    <a:p>
                      <a:pPr marL="164465" marR="0" lvl="0" indent="0" algn="l" rtl="0">
                        <a:lnSpc>
                          <a:spcPct val="115000"/>
                        </a:lnSpc>
                        <a:spcBef>
                          <a:spcPts val="1565"/>
                        </a:spcBef>
                        <a:spcAft>
                          <a:spcPts val="0"/>
                        </a:spcAft>
                        <a:buClr>
                          <a:srgbClr val="FFFF00"/>
                        </a:buClr>
                        <a:buSzPts val="1100"/>
                        <a:buFont typeface="Helvetica Neue"/>
                        <a:buNone/>
                      </a:pPr>
                      <a:r>
                        <a:rPr lang="en-US" sz="1100" u="none" strike="noStrike" cap="none">
                          <a:solidFill>
                            <a:srgbClr val="FFFF00"/>
                          </a:solidFill>
                          <a:latin typeface="Helvetica Neue"/>
                          <a:ea typeface="Helvetica Neue"/>
                          <a:cs typeface="Helvetica Neue"/>
                          <a:sym typeface="Helvetica Neue"/>
                        </a:rPr>
                        <a:t>› Technology Stack Scalability</a:t>
                      </a:r>
                      <a:endParaRPr sz="1100" u="none" strike="noStrike" cap="none">
                        <a:solidFill>
                          <a:srgbClr val="FFFF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033425">
                <a:tc>
                  <a:txBody>
                    <a:bodyPr/>
                    <a:lstStyle/>
                    <a:p>
                      <a:pPr marL="8890" marR="8890" lvl="0" indent="0" algn="ctr" rtl="0">
                        <a:lnSpc>
                          <a:spcPct val="115000"/>
                        </a:lnSpc>
                        <a:spcBef>
                          <a:spcPts val="0"/>
                        </a:spcBef>
                        <a:spcAft>
                          <a:spcPts val="0"/>
                        </a:spcAft>
                        <a:buClr>
                          <a:schemeClr val="dk1"/>
                        </a:buClr>
                        <a:buSzPts val="1600"/>
                        <a:buFont typeface="Helvetica Neue"/>
                        <a:buNone/>
                      </a:pPr>
                      <a:r>
                        <a:rPr lang="en-US" sz="1600" b="1" u="sng" strike="noStrike" cap="none">
                          <a:solidFill>
                            <a:schemeClr val="dk1"/>
                          </a:solidFill>
                          <a:latin typeface="Helvetica Neue"/>
                          <a:ea typeface="Helvetica Neue"/>
                          <a:cs typeface="Helvetica Neue"/>
                          <a:sym typeface="Helvetica Neue"/>
                        </a:rPr>
                        <a:t>Unknown Knowns </a:t>
                      </a:r>
                      <a:endParaRPr/>
                    </a:p>
                    <a:p>
                      <a:pPr marL="8890" marR="8890" lvl="0" indent="0" algn="ctr" rtl="0">
                        <a:lnSpc>
                          <a:spcPct val="115000"/>
                        </a:lnSpc>
                        <a:spcBef>
                          <a:spcPts val="890"/>
                        </a:spcBef>
                        <a:spcAft>
                          <a:spcPts val="0"/>
                        </a:spcAft>
                        <a:buClr>
                          <a:srgbClr val="034BBB"/>
                        </a:buClr>
                        <a:buSzPts val="1400"/>
                        <a:buFont typeface="Helvetica Neue"/>
                        <a:buNone/>
                      </a:pPr>
                      <a:r>
                        <a:rPr lang="en-US" sz="1400" b="1" u="none" strike="noStrike" cap="none">
                          <a:solidFill>
                            <a:srgbClr val="034BBB"/>
                          </a:solidFill>
                          <a:latin typeface="Helvetica Neue"/>
                          <a:ea typeface="Helvetica Neue"/>
                          <a:cs typeface="Helvetica Neue"/>
                          <a:sym typeface="Helvetica Neue"/>
                        </a:rPr>
                        <a:t>Tacit Knowledge Awaiting Discovery</a:t>
                      </a:r>
                      <a:endParaRPr/>
                    </a:p>
                    <a:p>
                      <a:pPr marL="164465" marR="0" lvl="0" indent="0" algn="l" rtl="0">
                        <a:lnSpc>
                          <a:spcPct val="115000"/>
                        </a:lnSpc>
                        <a:spcBef>
                          <a:spcPts val="1565"/>
                        </a:spcBef>
                        <a:spcAft>
                          <a:spcPts val="0"/>
                        </a:spcAft>
                        <a:buClr>
                          <a:srgbClr val="034BBB"/>
                        </a:buClr>
                        <a:buSzPts val="1100"/>
                        <a:buFont typeface="Helvetica Neue"/>
                        <a:buNone/>
                      </a:pPr>
                      <a:r>
                        <a:rPr lang="en-US" sz="1100" b="1" u="none" strike="noStrike" cap="none">
                          <a:solidFill>
                            <a:srgbClr val="034BBB"/>
                          </a:solidFill>
                          <a:latin typeface="Helvetica Neue"/>
                          <a:ea typeface="Helvetica Neue"/>
                          <a:cs typeface="Helvetica Neue"/>
                          <a:sym typeface="Helvetica Neue"/>
                        </a:rPr>
                        <a:t>› Untapped Organizational Insights</a:t>
                      </a:r>
                      <a:endParaRPr/>
                    </a:p>
                    <a:p>
                      <a:pPr marL="164465" marR="0" lvl="0" indent="0" algn="l" rtl="0">
                        <a:lnSpc>
                          <a:spcPct val="115000"/>
                        </a:lnSpc>
                        <a:spcBef>
                          <a:spcPts val="1565"/>
                        </a:spcBef>
                        <a:spcAft>
                          <a:spcPts val="0"/>
                        </a:spcAft>
                        <a:buClr>
                          <a:srgbClr val="034BBB"/>
                        </a:buClr>
                        <a:buSzPts val="1100"/>
                        <a:buFont typeface="Helvetica Neue"/>
                        <a:buNone/>
                      </a:pPr>
                      <a:r>
                        <a:rPr lang="en-US" sz="1100" b="1" u="none" strike="noStrike" cap="none">
                          <a:solidFill>
                            <a:srgbClr val="034BBB"/>
                          </a:solidFill>
                          <a:latin typeface="Helvetica Neue"/>
                          <a:ea typeface="Helvetica Neue"/>
                          <a:cs typeface="Helvetica Neue"/>
                          <a:sym typeface="Helvetica Neue"/>
                        </a:rPr>
                        <a:t>› Hidden Market Signals</a:t>
                      </a:r>
                      <a:endParaRPr/>
                    </a:p>
                    <a:p>
                      <a:pPr marL="164465" marR="0" lvl="0" indent="0" algn="l" rtl="0">
                        <a:lnSpc>
                          <a:spcPct val="115000"/>
                        </a:lnSpc>
                        <a:spcBef>
                          <a:spcPts val="1565"/>
                        </a:spcBef>
                        <a:spcAft>
                          <a:spcPts val="0"/>
                        </a:spcAft>
                        <a:buClr>
                          <a:srgbClr val="034BBB"/>
                        </a:buClr>
                        <a:buSzPts val="1100"/>
                        <a:buFont typeface="Helvetica Neue"/>
                        <a:buNone/>
                      </a:pPr>
                      <a:r>
                        <a:rPr lang="en-US" sz="1100" b="1" u="none" strike="noStrike" cap="none">
                          <a:solidFill>
                            <a:srgbClr val="034BBB"/>
                          </a:solidFill>
                          <a:latin typeface="Helvetica Neue"/>
                          <a:ea typeface="Helvetica Neue"/>
                          <a:cs typeface="Helvetica Neue"/>
                          <a:sym typeface="Helvetica Neue"/>
                        </a:rPr>
                        <a:t>› Underutilized Industry Expertise</a:t>
                      </a:r>
                      <a:endParaRPr/>
                    </a:p>
                  </a:txBody>
                  <a:tcPr marL="68575" marR="68575" marT="0" marB="0"/>
                </a:tc>
                <a:tc>
                  <a:txBody>
                    <a:bodyPr/>
                    <a:lstStyle/>
                    <a:p>
                      <a:pPr marL="8890" marR="8890" lvl="0" indent="0" algn="ctr" rtl="0">
                        <a:lnSpc>
                          <a:spcPct val="115000"/>
                        </a:lnSpc>
                        <a:spcBef>
                          <a:spcPts val="0"/>
                        </a:spcBef>
                        <a:spcAft>
                          <a:spcPts val="0"/>
                        </a:spcAft>
                        <a:buClr>
                          <a:schemeClr val="dk1"/>
                        </a:buClr>
                        <a:buSzPts val="1600"/>
                        <a:buFont typeface="Helvetica Neue"/>
                        <a:buNone/>
                      </a:pPr>
                      <a:r>
                        <a:rPr lang="en-US" sz="1600" b="1" u="sng" strike="noStrike" cap="none" dirty="0">
                          <a:solidFill>
                            <a:schemeClr val="dk1"/>
                          </a:solidFill>
                          <a:latin typeface="Helvetica Neue"/>
                          <a:ea typeface="Helvetica Neue"/>
                          <a:cs typeface="Helvetica Neue"/>
                          <a:sym typeface="Helvetica Neue"/>
                        </a:rPr>
                        <a:t>Unknown Unknowns </a:t>
                      </a:r>
                      <a:endParaRPr dirty="0"/>
                    </a:p>
                    <a:p>
                      <a:pPr marL="8890" marR="8890" lvl="0" indent="0" algn="ctr" rtl="0">
                        <a:lnSpc>
                          <a:spcPct val="115000"/>
                        </a:lnSpc>
                        <a:spcBef>
                          <a:spcPts val="890"/>
                        </a:spcBef>
                        <a:spcAft>
                          <a:spcPts val="0"/>
                        </a:spcAft>
                        <a:buClr>
                          <a:srgbClr val="4472C4"/>
                        </a:buClr>
                        <a:buSzPts val="1400"/>
                        <a:buFont typeface="Helvetica Neue"/>
                        <a:buNone/>
                      </a:pPr>
                      <a:r>
                        <a:rPr lang="en-US" sz="1400" b="1" u="none" strike="noStrike" cap="none" dirty="0">
                          <a:solidFill>
                            <a:srgbClr val="4472C4"/>
                          </a:solidFill>
                          <a:latin typeface="Helvetica Neue"/>
                          <a:ea typeface="Helvetica Neue"/>
                          <a:cs typeface="Helvetica Neue"/>
                          <a:sym typeface="Helvetica Neue"/>
                        </a:rPr>
                        <a:t>Breakthrough Opportunities &amp; Risks</a:t>
                      </a:r>
                      <a:endParaRPr dirty="0"/>
                    </a:p>
                    <a:p>
                      <a:pPr marL="164465" marR="0" lvl="0" indent="0" algn="l" rtl="0">
                        <a:lnSpc>
                          <a:spcPct val="115000"/>
                        </a:lnSpc>
                        <a:spcBef>
                          <a:spcPts val="1565"/>
                        </a:spcBef>
                        <a:spcAft>
                          <a:spcPts val="0"/>
                        </a:spcAft>
                        <a:buClr>
                          <a:srgbClr val="4472C4"/>
                        </a:buClr>
                        <a:buSzPts val="1100"/>
                        <a:buFont typeface="Helvetica Neue"/>
                        <a:buNone/>
                      </a:pPr>
                      <a:r>
                        <a:rPr lang="en-US" sz="1100" b="1" u="none" strike="noStrike" cap="none" dirty="0">
                          <a:solidFill>
                            <a:srgbClr val="4472C4"/>
                          </a:solidFill>
                          <a:latin typeface="Helvetica Neue"/>
                          <a:ea typeface="Helvetica Neue"/>
                          <a:cs typeface="Helvetica Neue"/>
                          <a:sym typeface="Helvetica Neue"/>
                        </a:rPr>
                        <a:t>› Disruptive Innovation Potential</a:t>
                      </a:r>
                      <a:endParaRPr dirty="0"/>
                    </a:p>
                    <a:p>
                      <a:pPr marL="164465" marR="0" lvl="0" indent="0" algn="l" rtl="0">
                        <a:lnSpc>
                          <a:spcPct val="115000"/>
                        </a:lnSpc>
                        <a:spcBef>
                          <a:spcPts val="1565"/>
                        </a:spcBef>
                        <a:spcAft>
                          <a:spcPts val="0"/>
                        </a:spcAft>
                        <a:buClr>
                          <a:srgbClr val="4472C4"/>
                        </a:buClr>
                        <a:buSzPts val="1100"/>
                        <a:buFont typeface="Helvetica Neue"/>
                        <a:buNone/>
                      </a:pPr>
                      <a:r>
                        <a:rPr lang="en-US" sz="1100" b="1" u="none" strike="noStrike" cap="none" dirty="0">
                          <a:solidFill>
                            <a:srgbClr val="4472C4"/>
                          </a:solidFill>
                          <a:latin typeface="Helvetica Neue"/>
                          <a:ea typeface="Helvetica Neue"/>
                          <a:cs typeface="Helvetica Neue"/>
                          <a:sym typeface="Helvetica Neue"/>
                        </a:rPr>
                        <a:t>› Unforeseen Market Shifts</a:t>
                      </a:r>
                      <a:endParaRPr dirty="0"/>
                    </a:p>
                    <a:p>
                      <a:pPr marL="164465" marR="0" lvl="0" indent="0" algn="l" rtl="0">
                        <a:lnSpc>
                          <a:spcPct val="115000"/>
                        </a:lnSpc>
                        <a:spcBef>
                          <a:spcPts val="1565"/>
                        </a:spcBef>
                        <a:spcAft>
                          <a:spcPts val="0"/>
                        </a:spcAft>
                        <a:buClr>
                          <a:srgbClr val="4472C4"/>
                        </a:buClr>
                        <a:buSzPts val="1100"/>
                        <a:buFont typeface="Helvetica Neue"/>
                        <a:buNone/>
                      </a:pPr>
                      <a:r>
                        <a:rPr lang="en-US" sz="1100" b="1" u="none" strike="noStrike" cap="none" dirty="0">
                          <a:solidFill>
                            <a:srgbClr val="4472C4"/>
                          </a:solidFill>
                          <a:latin typeface="Helvetica Neue"/>
                          <a:ea typeface="Helvetica Neue"/>
                          <a:cs typeface="Helvetica Neue"/>
                          <a:sym typeface="Helvetica Neue"/>
                        </a:rPr>
                        <a:t>› Emerging Competitive Threats</a:t>
                      </a:r>
                      <a:endParaRPr dirty="0"/>
                    </a:p>
                    <a:p>
                      <a:pPr marL="0" marR="0" lvl="0" indent="0" algn="l" rtl="0">
                        <a:lnSpc>
                          <a:spcPct val="115000"/>
                        </a:lnSpc>
                        <a:spcBef>
                          <a:spcPts val="800"/>
                        </a:spcBef>
                        <a:spcAft>
                          <a:spcPts val="0"/>
                        </a:spcAft>
                        <a:buClr>
                          <a:srgbClr val="4472C4"/>
                        </a:buClr>
                        <a:buSzPts val="900"/>
                        <a:buFont typeface="Helvetica Neue"/>
                        <a:buNone/>
                      </a:pPr>
                      <a:r>
                        <a:rPr lang="en-US" sz="900" b="1" u="sng" strike="noStrike" cap="none" dirty="0">
                          <a:solidFill>
                            <a:srgbClr val="4472C4"/>
                          </a:solidFill>
                          <a:latin typeface="Helvetica Neue"/>
                          <a:ea typeface="Helvetica Neue"/>
                          <a:cs typeface="Helvetica Neue"/>
                          <a:sym typeface="Helvetica Neue"/>
                        </a:rPr>
                        <a:t> </a:t>
                      </a:r>
                      <a:endParaRPr dirty="0"/>
                    </a:p>
                  </a:txBody>
                  <a:tcPr marL="68575" marR="68575" marT="0" marB="0"/>
                </a:tc>
                <a:extLst>
                  <a:ext uri="{0D108BD9-81ED-4DB2-BD59-A6C34878D82A}">
                    <a16:rowId xmlns:a16="http://schemas.microsoft.com/office/drawing/2014/main" val="10001"/>
                  </a:ext>
                </a:extLst>
              </a:tr>
            </a:tbl>
          </a:graphicData>
        </a:graphic>
      </p:graphicFrame>
      <p:sp>
        <p:nvSpPr>
          <p:cNvPr id="448" name="Google Shape;448;p29"/>
          <p:cNvSpPr txBox="1">
            <a:spLocks noGrp="1"/>
          </p:cNvSpPr>
          <p:nvPr>
            <p:ph type="body" idx="1"/>
          </p:nvPr>
        </p:nvSpPr>
        <p:spPr>
          <a:xfrm>
            <a:off x="733750" y="2333351"/>
            <a:ext cx="10099967" cy="3562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800"/>
              <a:buNone/>
            </a:pPr>
            <a:r>
              <a:rPr lang="en-US" b="1" dirty="0"/>
              <a:t>9</a:t>
            </a:r>
            <a:r>
              <a:rPr lang="en-US" sz="1800" b="1" dirty="0"/>
              <a:t> Phases with Dynamic 9 Dimensions &amp; 9 EiR Aspects Each</a:t>
            </a:r>
            <a:endParaRPr b="1" dirty="0"/>
          </a:p>
        </p:txBody>
      </p:sp>
      <p:sp>
        <p:nvSpPr>
          <p:cNvPr id="449" name="Google Shape;449;p29"/>
          <p:cNvSpPr txBox="1"/>
          <p:nvPr/>
        </p:nvSpPr>
        <p:spPr>
          <a:xfrm>
            <a:off x="881998" y="771385"/>
            <a:ext cx="9711119" cy="15619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FFFF00"/>
                </a:solidFill>
                <a:latin typeface="Arial"/>
                <a:ea typeface="Arial"/>
                <a:cs typeface="Arial"/>
                <a:sym typeface="Arial"/>
              </a:rPr>
              <a:t>7 Years Lead </a:t>
            </a:r>
            <a:r>
              <a:rPr lang="en-US" sz="1800" b="0" i="0" u="none" strike="noStrike" cap="none" dirty="0">
                <a:solidFill>
                  <a:srgbClr val="FFFF00"/>
                </a:solidFill>
                <a:latin typeface="Arial"/>
                <a:ea typeface="Arial"/>
                <a:cs typeface="Arial"/>
                <a:sym typeface="Arial"/>
              </a:rPr>
              <a:t>&amp; a &gt;</a:t>
            </a:r>
            <a:r>
              <a:rPr lang="en-US" sz="1800" b="1" i="0" u="none" strike="noStrike" cap="none" dirty="0">
                <a:solidFill>
                  <a:srgbClr val="FFFF00"/>
                </a:solidFill>
                <a:latin typeface="Arial"/>
                <a:ea typeface="Arial"/>
                <a:cs typeface="Arial"/>
                <a:sym typeface="Arial"/>
              </a:rPr>
              <a:t>9x Productivity </a:t>
            </a:r>
            <a:r>
              <a:rPr lang="en-US" sz="1800" b="0" i="0" u="none" strike="noStrike" cap="none" dirty="0">
                <a:solidFill>
                  <a:srgbClr val="FFFF00"/>
                </a:solidFill>
                <a:latin typeface="Arial"/>
                <a:ea typeface="Arial"/>
                <a:cs typeface="Arial"/>
                <a:sym typeface="Arial"/>
              </a:rPr>
              <a:t>Advantage for AI Startups to Reach Unicorn Status</a:t>
            </a:r>
            <a:endParaRPr dirty="0"/>
          </a:p>
          <a:p>
            <a:pPr marL="0" marR="0" lvl="0" indent="-114300" algn="l" rtl="0">
              <a:lnSpc>
                <a:spcPct val="116666"/>
              </a:lnSpc>
              <a:spcBef>
                <a:spcPts val="0"/>
              </a:spcBef>
              <a:spcAft>
                <a:spcPts val="0"/>
              </a:spcAft>
              <a:buClr>
                <a:schemeClr val="accent6"/>
              </a:buClr>
              <a:buSzPts val="1800"/>
              <a:buFont typeface="Arial"/>
              <a:buChar char="•"/>
            </a:pPr>
            <a:r>
              <a:rPr lang="en-US" sz="1800" b="0" i="0" u="none" strike="noStrike" cap="none" dirty="0">
                <a:solidFill>
                  <a:schemeClr val="accent6"/>
                </a:solidFill>
                <a:latin typeface="Arial"/>
                <a:ea typeface="Arial"/>
                <a:cs typeface="Arial"/>
                <a:sym typeface="Arial"/>
              </a:rPr>
              <a:t> </a:t>
            </a:r>
            <a:r>
              <a:rPr lang="en-US" sz="1600" b="0" i="0" u="none" strike="noStrike" cap="none" dirty="0">
                <a:solidFill>
                  <a:schemeClr val="accent6"/>
                </a:solidFill>
                <a:latin typeface="Arial"/>
                <a:ea typeface="Arial"/>
                <a:cs typeface="Arial"/>
                <a:sym typeface="Arial"/>
              </a:rPr>
              <a:t>AI Ventures: ~406 Man-years (2 Years × 203 Employees)</a:t>
            </a:r>
            <a:endParaRPr dirty="0"/>
          </a:p>
          <a:p>
            <a:pPr marL="0" marR="0" lvl="0" indent="-101600" algn="l" rtl="0">
              <a:lnSpc>
                <a:spcPct val="131250"/>
              </a:lnSpc>
              <a:spcBef>
                <a:spcPts val="1500"/>
              </a:spcBef>
              <a:spcAft>
                <a:spcPts val="0"/>
              </a:spcAft>
              <a:buClr>
                <a:schemeClr val="accent6"/>
              </a:buClr>
              <a:buSzPts val="1600"/>
              <a:buFont typeface="Arial"/>
              <a:buChar char="•"/>
            </a:pPr>
            <a:r>
              <a:rPr lang="en-US" sz="1600" b="0" i="0" u="none" strike="noStrike" cap="none" dirty="0">
                <a:solidFill>
                  <a:schemeClr val="accent6"/>
                </a:solidFill>
                <a:latin typeface="Arial"/>
                <a:ea typeface="Arial"/>
                <a:cs typeface="Arial"/>
                <a:sym typeface="Arial"/>
              </a:rPr>
              <a:t> Non-AI Ventures: ~3,726 Man-years (9 Years × 414 Employees)</a:t>
            </a:r>
            <a:endParaRPr dirty="0"/>
          </a:p>
          <a:p>
            <a:pPr marL="0" marR="0" lvl="0" indent="0" algn="r" rtl="0">
              <a:lnSpc>
                <a:spcPct val="116666"/>
              </a:lnSpc>
              <a:spcBef>
                <a:spcPts val="1500"/>
              </a:spcBef>
              <a:spcAft>
                <a:spcPts val="0"/>
              </a:spcAft>
              <a:buNone/>
            </a:pPr>
            <a:r>
              <a:rPr lang="en-US" sz="1800" b="0" i="0" u="none" strike="noStrike" cap="none" dirty="0">
                <a:solidFill>
                  <a:srgbClr val="FFC000"/>
                </a:solidFill>
                <a:latin typeface="Arial"/>
                <a:ea typeface="Arial"/>
                <a:cs typeface="Arial"/>
                <a:sym typeface="Arial"/>
              </a:rPr>
              <a:t> </a:t>
            </a:r>
            <a:r>
              <a:rPr lang="en-US" sz="1200" b="0" i="0" u="none" strike="noStrike" cap="none" dirty="0">
                <a:solidFill>
                  <a:srgbClr val="F7C8D8"/>
                </a:solidFill>
                <a:latin typeface="Arial"/>
                <a:ea typeface="Arial"/>
                <a:cs typeface="Arial"/>
                <a:sym typeface="Arial"/>
              </a:rPr>
              <a:t>Source: CB Insights</a:t>
            </a:r>
            <a:endParaRPr dirty="0"/>
          </a:p>
        </p:txBody>
      </p:sp>
      <p:pic>
        <p:nvPicPr>
          <p:cNvPr id="450" name="Google Shape;450;p29"/>
          <p:cNvPicPr preferRelativeResize="0"/>
          <p:nvPr/>
        </p:nvPicPr>
        <p:blipFill rotWithShape="1">
          <a:blip r:embed="rId4">
            <a:alphaModFix/>
          </a:blip>
          <a:srcRect/>
          <a:stretch/>
        </p:blipFill>
        <p:spPr>
          <a:xfrm>
            <a:off x="11455330" y="6095102"/>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0"/>
          <p:cNvSpPr txBox="1">
            <a:spLocks noGrp="1"/>
          </p:cNvSpPr>
          <p:nvPr>
            <p:ph type="title"/>
          </p:nvPr>
        </p:nvSpPr>
        <p:spPr>
          <a:xfrm>
            <a:off x="1280160" y="0"/>
            <a:ext cx="10698480" cy="667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entury Gothic"/>
              <a:buNone/>
            </a:pPr>
            <a:r>
              <a:rPr lang="en-US"/>
              <a:t>INTELLIGENCE EXPLOSION &amp; GPT DIFFUSION</a:t>
            </a:r>
            <a:endParaRPr/>
          </a:p>
        </p:txBody>
      </p:sp>
      <p:sp>
        <p:nvSpPr>
          <p:cNvPr id="457" name="Google Shape;457;p30"/>
          <p:cNvSpPr txBox="1">
            <a:spLocks noGrp="1"/>
          </p:cNvSpPr>
          <p:nvPr>
            <p:ph type="body" idx="5"/>
          </p:nvPr>
        </p:nvSpPr>
        <p:spPr>
          <a:xfrm>
            <a:off x="1741880" y="3149087"/>
            <a:ext cx="4489703"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Leveraging Intelligence Explosion</a:t>
            </a:r>
            <a:endParaRPr/>
          </a:p>
        </p:txBody>
      </p:sp>
      <p:sp>
        <p:nvSpPr>
          <p:cNvPr id="458" name="Google Shape;458;p30"/>
          <p:cNvSpPr txBox="1">
            <a:spLocks noGrp="1"/>
          </p:cNvSpPr>
          <p:nvPr>
            <p:ph type="body" idx="6"/>
          </p:nvPr>
        </p:nvSpPr>
        <p:spPr>
          <a:xfrm>
            <a:off x="2459736" y="3429001"/>
            <a:ext cx="4425695" cy="1792224"/>
          </a:xfrm>
          <a:prstGeom prst="rect">
            <a:avLst/>
          </a:prstGeom>
          <a:noFill/>
          <a:ln>
            <a:noFill/>
          </a:ln>
        </p:spPr>
        <p:txBody>
          <a:bodyPr spcFirstLastPara="1" wrap="square" lIns="91425" tIns="45700" rIns="91425" bIns="45700" anchor="t" anchorCtr="0">
            <a:noAutofit/>
          </a:bodyPr>
          <a:lstStyle/>
          <a:p>
            <a:pPr marL="0" lvl="0" indent="-88900" algn="l" rtl="0">
              <a:lnSpc>
                <a:spcPct val="150000"/>
              </a:lnSpc>
              <a:spcBef>
                <a:spcPts val="0"/>
              </a:spcBef>
              <a:spcAft>
                <a:spcPts val="0"/>
              </a:spcAft>
              <a:buClr>
                <a:srgbClr val="FFC000"/>
              </a:buClr>
              <a:buSzPts val="1400"/>
              <a:buFont typeface="Arial"/>
              <a:buChar char="•"/>
            </a:pPr>
            <a:r>
              <a:rPr lang="en-US" b="1" i="0">
                <a:solidFill>
                  <a:srgbClr val="FFC000"/>
                </a:solidFill>
                <a:latin typeface="Arial"/>
                <a:ea typeface="Arial"/>
                <a:cs typeface="Arial"/>
                <a:sym typeface="Arial"/>
              </a:rPr>
              <a:t> Economic Impact</a:t>
            </a:r>
            <a:r>
              <a:rPr lang="en-US" b="0" i="0">
                <a:solidFill>
                  <a:srgbClr val="FFC000"/>
                </a:solidFill>
                <a:latin typeface="Arial"/>
                <a:ea typeface="Arial"/>
                <a:cs typeface="Arial"/>
                <a:sym typeface="Arial"/>
              </a:rPr>
              <a:t>: </a:t>
            </a:r>
            <a:r>
              <a:rPr lang="en-US" i="0">
                <a:solidFill>
                  <a:srgbClr val="FFC000"/>
                </a:solidFill>
                <a:latin typeface="Arial"/>
                <a:ea typeface="Arial"/>
                <a:cs typeface="Arial"/>
                <a:sym typeface="Arial"/>
              </a:rPr>
              <a:t>Unprecedented Industrial Mobilization ($10B → $100B → $1T+ Compute Clusters)</a:t>
            </a:r>
            <a:endParaRPr/>
          </a:p>
          <a:p>
            <a:pPr marL="0" lvl="0" indent="-88900" algn="l" rtl="0">
              <a:lnSpc>
                <a:spcPct val="150000"/>
              </a:lnSpc>
              <a:spcBef>
                <a:spcPts val="0"/>
              </a:spcBef>
              <a:spcAft>
                <a:spcPts val="0"/>
              </a:spcAft>
              <a:buClr>
                <a:srgbClr val="FFC000"/>
              </a:buClr>
              <a:buSzPts val="1400"/>
              <a:buFont typeface="Arial"/>
              <a:buChar char="•"/>
            </a:pPr>
            <a:r>
              <a:rPr lang="en-US" b="1" i="0">
                <a:solidFill>
                  <a:srgbClr val="FFC000"/>
                </a:solidFill>
                <a:latin typeface="Arial"/>
                <a:ea typeface="Arial"/>
                <a:cs typeface="Arial"/>
                <a:sym typeface="Arial"/>
              </a:rPr>
              <a:t> Strategic Advantage</a:t>
            </a:r>
            <a:r>
              <a:rPr lang="en-US" b="0" i="0">
                <a:solidFill>
                  <a:srgbClr val="FFC000"/>
                </a:solidFill>
                <a:latin typeface="Arial"/>
                <a:ea typeface="Arial"/>
                <a:cs typeface="Arial"/>
                <a:sym typeface="Arial"/>
              </a:rPr>
              <a:t>: Most Remain Blind While A Small Group Sees the True Trajectory</a:t>
            </a:r>
            <a:endParaRPr/>
          </a:p>
          <a:p>
            <a:pPr marL="0" lvl="0" indent="-88900" algn="l" rtl="0">
              <a:lnSpc>
                <a:spcPct val="150000"/>
              </a:lnSpc>
              <a:spcBef>
                <a:spcPts val="0"/>
              </a:spcBef>
              <a:spcAft>
                <a:spcPts val="0"/>
              </a:spcAft>
              <a:buClr>
                <a:srgbClr val="FFC000"/>
              </a:buClr>
              <a:buSzPts val="1400"/>
              <a:buFont typeface="Arial"/>
              <a:buChar char="•"/>
            </a:pPr>
            <a:r>
              <a:rPr lang="en-US" b="1" i="0">
                <a:solidFill>
                  <a:srgbClr val="FFC000"/>
                </a:solidFill>
                <a:latin typeface="Arial"/>
                <a:ea typeface="Arial"/>
                <a:cs typeface="Arial"/>
                <a:sym typeface="Arial"/>
              </a:rPr>
              <a:t> Opportunity</a:t>
            </a:r>
            <a:r>
              <a:rPr lang="en-US" b="0" i="0">
                <a:solidFill>
                  <a:srgbClr val="FFC000"/>
                </a:solidFill>
                <a:latin typeface="Arial"/>
                <a:ea typeface="Arial"/>
                <a:cs typeface="Arial"/>
                <a:sym typeface="Arial"/>
              </a:rPr>
              <a:t>: </a:t>
            </a:r>
            <a:r>
              <a:rPr lang="en-US">
                <a:solidFill>
                  <a:srgbClr val="FFC000"/>
                </a:solidFill>
                <a:latin typeface="Arial"/>
                <a:ea typeface="Arial"/>
                <a:cs typeface="Arial"/>
                <a:sym typeface="Arial"/>
              </a:rPr>
              <a:t>F</a:t>
            </a:r>
            <a:r>
              <a:rPr lang="en-US" b="0" i="0">
                <a:solidFill>
                  <a:srgbClr val="FFC000"/>
                </a:solidFill>
                <a:latin typeface="Arial"/>
                <a:ea typeface="Arial"/>
                <a:cs typeface="Arial"/>
                <a:sym typeface="Arial"/>
              </a:rPr>
              <a:t>orefront of </a:t>
            </a:r>
            <a:r>
              <a:rPr lang="en-US">
                <a:solidFill>
                  <a:srgbClr val="FFC000"/>
                </a:solidFill>
                <a:latin typeface="Arial"/>
                <a:ea typeface="Arial"/>
                <a:cs typeface="Arial"/>
                <a:sym typeface="Arial"/>
              </a:rPr>
              <a:t>t</a:t>
            </a:r>
            <a:r>
              <a:rPr lang="en-US" b="0" i="0">
                <a:solidFill>
                  <a:srgbClr val="FFC000"/>
                </a:solidFill>
                <a:latin typeface="Arial"/>
                <a:ea typeface="Arial"/>
                <a:cs typeface="Arial"/>
                <a:sym typeface="Arial"/>
              </a:rPr>
              <a:t>he AI Transformation Wave</a:t>
            </a:r>
            <a:endParaRPr/>
          </a:p>
          <a:p>
            <a:pPr marL="0" lvl="0" indent="0" algn="l" rtl="0">
              <a:lnSpc>
                <a:spcPct val="150000"/>
              </a:lnSpc>
              <a:spcBef>
                <a:spcPts val="0"/>
              </a:spcBef>
              <a:spcAft>
                <a:spcPts val="0"/>
              </a:spcAft>
              <a:buClr>
                <a:schemeClr val="lt1"/>
              </a:buClr>
              <a:buSzPts val="1400"/>
              <a:buNone/>
            </a:pPr>
            <a:endParaRPr/>
          </a:p>
        </p:txBody>
      </p:sp>
      <p:sp>
        <p:nvSpPr>
          <p:cNvPr id="459" name="Google Shape;459;p30"/>
          <p:cNvSpPr txBox="1">
            <a:spLocks noGrp="1"/>
          </p:cNvSpPr>
          <p:nvPr>
            <p:ph type="body" idx="7"/>
          </p:nvPr>
        </p:nvSpPr>
        <p:spPr>
          <a:xfrm>
            <a:off x="6711696" y="3149494"/>
            <a:ext cx="5056632"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1600"/>
              <a:buNone/>
            </a:pPr>
            <a:r>
              <a:rPr lang="en-US"/>
              <a:t>AI - General Purpose Technology (GPT)</a:t>
            </a:r>
            <a:endParaRPr/>
          </a:p>
        </p:txBody>
      </p:sp>
      <p:sp>
        <p:nvSpPr>
          <p:cNvPr id="460" name="Google Shape;460;p30"/>
          <p:cNvSpPr txBox="1">
            <a:spLocks noGrp="1"/>
          </p:cNvSpPr>
          <p:nvPr>
            <p:ph type="body" idx="8"/>
          </p:nvPr>
        </p:nvSpPr>
        <p:spPr>
          <a:xfrm>
            <a:off x="7004304" y="3429001"/>
            <a:ext cx="4764024" cy="1792224"/>
          </a:xfrm>
          <a:prstGeom prst="rect">
            <a:avLst/>
          </a:prstGeom>
          <a:noFill/>
          <a:ln>
            <a:noFill/>
          </a:ln>
        </p:spPr>
        <p:txBody>
          <a:bodyPr spcFirstLastPara="1" wrap="square" lIns="91425" tIns="45700" rIns="91425" bIns="45700" anchor="t" anchorCtr="0">
            <a:noAutofit/>
          </a:bodyPr>
          <a:lstStyle/>
          <a:p>
            <a:pPr marL="0" lvl="0" indent="-88900" algn="l" rtl="0">
              <a:lnSpc>
                <a:spcPct val="150000"/>
              </a:lnSpc>
              <a:spcBef>
                <a:spcPts val="0"/>
              </a:spcBef>
              <a:spcAft>
                <a:spcPts val="0"/>
              </a:spcAft>
              <a:buClr>
                <a:srgbClr val="00B050"/>
              </a:buClr>
              <a:buSzPts val="1400"/>
              <a:buFont typeface="Arial"/>
              <a:buChar char="•"/>
            </a:pPr>
            <a:r>
              <a:rPr lang="en-US" b="1">
                <a:solidFill>
                  <a:srgbClr val="00B050"/>
                </a:solidFill>
                <a:latin typeface="Arial"/>
                <a:ea typeface="Arial"/>
                <a:cs typeface="Arial"/>
                <a:sym typeface="Arial"/>
              </a:rPr>
              <a:t> </a:t>
            </a:r>
            <a:r>
              <a:rPr lang="en-US" b="1">
                <a:solidFill>
                  <a:srgbClr val="92D050"/>
                </a:solidFill>
                <a:latin typeface="Arial"/>
                <a:ea typeface="Arial"/>
                <a:cs typeface="Arial"/>
                <a:sym typeface="Arial"/>
              </a:rPr>
              <a:t>Jeffrey Ding’s GPT Diffusion Theory: I</a:t>
            </a:r>
            <a:r>
              <a:rPr lang="en-US">
                <a:solidFill>
                  <a:srgbClr val="92D050"/>
                </a:solidFill>
                <a:latin typeface="Arial"/>
                <a:ea typeface="Arial"/>
                <a:cs typeface="Arial"/>
                <a:sym typeface="Arial"/>
              </a:rPr>
              <a:t>nnovation Isn’t Enough; Need Widespread Adoption</a:t>
            </a:r>
            <a:endParaRPr/>
          </a:p>
          <a:p>
            <a:pPr marL="0" lvl="0" indent="-88900" algn="l" rtl="0">
              <a:lnSpc>
                <a:spcPct val="150000"/>
              </a:lnSpc>
              <a:spcBef>
                <a:spcPts val="0"/>
              </a:spcBef>
              <a:spcAft>
                <a:spcPts val="0"/>
              </a:spcAft>
              <a:buClr>
                <a:srgbClr val="92D050"/>
              </a:buClr>
              <a:buSzPts val="1400"/>
              <a:buFont typeface="Arial"/>
              <a:buChar char="•"/>
            </a:pPr>
            <a:r>
              <a:rPr lang="en-US" b="1">
                <a:solidFill>
                  <a:srgbClr val="92D050"/>
                </a:solidFill>
                <a:latin typeface="Arial"/>
                <a:ea typeface="Arial"/>
                <a:cs typeface="Arial"/>
                <a:sym typeface="Arial"/>
              </a:rPr>
              <a:t> PC Era Lesson: </a:t>
            </a:r>
            <a:r>
              <a:rPr lang="en-US">
                <a:solidFill>
                  <a:srgbClr val="92D050"/>
                </a:solidFill>
                <a:latin typeface="Arial"/>
                <a:ea typeface="Arial"/>
                <a:cs typeface="Arial"/>
                <a:sym typeface="Arial"/>
              </a:rPr>
              <a:t>Technology Impact Depends on Effective Diffusion Mechanisms</a:t>
            </a:r>
            <a:endParaRPr/>
          </a:p>
          <a:p>
            <a:pPr marL="0" lvl="0" indent="-88900" algn="l" rtl="0">
              <a:lnSpc>
                <a:spcPct val="150000"/>
              </a:lnSpc>
              <a:spcBef>
                <a:spcPts val="0"/>
              </a:spcBef>
              <a:spcAft>
                <a:spcPts val="0"/>
              </a:spcAft>
              <a:buClr>
                <a:srgbClr val="92D050"/>
              </a:buClr>
              <a:buSzPts val="1400"/>
              <a:buFont typeface="Arial"/>
              <a:buChar char="•"/>
            </a:pPr>
            <a:r>
              <a:rPr lang="en-US" b="1">
                <a:solidFill>
                  <a:srgbClr val="92D050"/>
                </a:solidFill>
                <a:latin typeface="Arial"/>
                <a:ea typeface="Arial"/>
                <a:cs typeface="Arial"/>
                <a:sym typeface="Arial"/>
              </a:rPr>
              <a:t> AI Challenge: </a:t>
            </a:r>
            <a:r>
              <a:rPr lang="en-US">
                <a:solidFill>
                  <a:srgbClr val="92D050"/>
                </a:solidFill>
                <a:latin typeface="Arial"/>
                <a:ea typeface="Arial"/>
                <a:cs typeface="Arial"/>
                <a:sym typeface="Arial"/>
              </a:rPr>
              <a:t>Bridge AI Breakthroughs &amp; Market Adoption</a:t>
            </a:r>
            <a:endParaRPr/>
          </a:p>
          <a:p>
            <a:pPr marL="0" lvl="0" indent="0" algn="l" rtl="0">
              <a:lnSpc>
                <a:spcPct val="150000"/>
              </a:lnSpc>
              <a:spcBef>
                <a:spcPts val="0"/>
              </a:spcBef>
              <a:spcAft>
                <a:spcPts val="0"/>
              </a:spcAft>
              <a:buClr>
                <a:schemeClr val="lt1"/>
              </a:buClr>
              <a:buSzPts val="1400"/>
              <a:buNone/>
            </a:pPr>
            <a:endParaRPr/>
          </a:p>
        </p:txBody>
      </p:sp>
      <p:sp>
        <p:nvSpPr>
          <p:cNvPr id="461" name="Google Shape;461;p30"/>
          <p:cNvSpPr txBox="1">
            <a:spLocks noGrp="1"/>
          </p:cNvSpPr>
          <p:nvPr>
            <p:ph type="sldNum" idx="12"/>
          </p:nvPr>
        </p:nvSpPr>
        <p:spPr>
          <a:xfrm>
            <a:off x="11519019" y="3164804"/>
            <a:ext cx="545911" cy="58002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462" name="Google Shape;462;p30"/>
          <p:cNvPicPr preferRelativeResize="0"/>
          <p:nvPr/>
        </p:nvPicPr>
        <p:blipFill rotWithShape="1">
          <a:blip r:embed="rId3">
            <a:alphaModFix/>
          </a:blip>
          <a:srcRect/>
          <a:stretch/>
        </p:blipFill>
        <p:spPr>
          <a:xfrm>
            <a:off x="2585712" y="623878"/>
            <a:ext cx="3127301" cy="2231357"/>
          </a:xfrm>
          <a:prstGeom prst="rect">
            <a:avLst/>
          </a:prstGeom>
          <a:noFill/>
          <a:ln>
            <a:noFill/>
          </a:ln>
        </p:spPr>
      </p:pic>
      <p:pic>
        <p:nvPicPr>
          <p:cNvPr id="463" name="Google Shape;463;p30"/>
          <p:cNvPicPr preferRelativeResize="0"/>
          <p:nvPr/>
        </p:nvPicPr>
        <p:blipFill rotWithShape="1">
          <a:blip r:embed="rId4">
            <a:alphaModFix/>
          </a:blip>
          <a:srcRect/>
          <a:stretch/>
        </p:blipFill>
        <p:spPr>
          <a:xfrm>
            <a:off x="7018564" y="633330"/>
            <a:ext cx="4735503" cy="2221905"/>
          </a:xfrm>
          <a:prstGeom prst="rect">
            <a:avLst/>
          </a:prstGeom>
          <a:noFill/>
          <a:ln>
            <a:noFill/>
          </a:ln>
        </p:spPr>
      </p:pic>
      <p:sp>
        <p:nvSpPr>
          <p:cNvPr id="464" name="Google Shape;464;p30"/>
          <p:cNvSpPr txBox="1"/>
          <p:nvPr/>
        </p:nvSpPr>
        <p:spPr>
          <a:xfrm>
            <a:off x="3814379" y="5706117"/>
            <a:ext cx="7977595" cy="80021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 </a:t>
            </a:r>
            <a:r>
              <a:rPr lang="en-US" sz="1400" b="0" i="0" u="none" strike="noStrike" cap="none">
                <a:solidFill>
                  <a:schemeClr val="lt1"/>
                </a:solidFill>
                <a:latin typeface="Arial"/>
                <a:ea typeface="Arial"/>
                <a:cs typeface="Arial"/>
                <a:sym typeface="Arial"/>
              </a:rPr>
              <a:t>Decades of Experience in </a:t>
            </a:r>
            <a:r>
              <a:rPr lang="en-US" sz="1400" b="1" i="0" u="none" strike="noStrike" cap="none">
                <a:solidFill>
                  <a:schemeClr val="lt1"/>
                </a:solidFill>
                <a:latin typeface="Arial"/>
                <a:ea typeface="Arial"/>
                <a:cs typeface="Arial"/>
                <a:sym typeface="Arial"/>
              </a:rPr>
              <a:t>Market Adoption of Operation Critical Application SW </a:t>
            </a:r>
            <a:endParaRPr/>
          </a:p>
          <a:p>
            <a:pPr marL="0" marR="0" lvl="0" indent="-88900" algn="l" rtl="0">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 Deep Startup Ecosystem </a:t>
            </a:r>
            <a:r>
              <a:rPr lang="en-US" sz="1400" b="1" i="0" u="none" strike="noStrike" cap="none">
                <a:solidFill>
                  <a:schemeClr val="lt1"/>
                </a:solidFill>
                <a:latin typeface="Arial"/>
                <a:ea typeface="Arial"/>
                <a:cs typeface="Arial"/>
                <a:sym typeface="Arial"/>
              </a:rPr>
              <a:t>Engagement Since Dotcom Era</a:t>
            </a:r>
            <a:endParaRPr/>
          </a:p>
          <a:p>
            <a:pPr marL="0" marR="0" lvl="0" indent="-88900" algn="l" rtl="0">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 Intense Intent to </a:t>
            </a:r>
            <a:r>
              <a:rPr lang="en-US" sz="1400" b="1" i="0" u="none" strike="noStrike" cap="none">
                <a:solidFill>
                  <a:schemeClr val="lt1"/>
                </a:solidFill>
                <a:latin typeface="Arial"/>
                <a:ea typeface="Arial"/>
                <a:cs typeface="Arial"/>
                <a:sym typeface="Arial"/>
              </a:rPr>
              <a:t>Grow Ideas into Unicorns</a:t>
            </a:r>
            <a:endParaRPr sz="1400" b="1" i="0" u="none" strike="noStrike" cap="none">
              <a:solidFill>
                <a:schemeClr val="dk1"/>
              </a:solidFill>
              <a:latin typeface="Arial"/>
              <a:ea typeface="Arial"/>
              <a:cs typeface="Arial"/>
              <a:sym typeface="Arial"/>
            </a:endParaRPr>
          </a:p>
        </p:txBody>
      </p:sp>
      <p:sp>
        <p:nvSpPr>
          <p:cNvPr id="465" name="Google Shape;465;p30"/>
          <p:cNvSpPr txBox="1"/>
          <p:nvPr/>
        </p:nvSpPr>
        <p:spPr>
          <a:xfrm>
            <a:off x="4928617" y="5400866"/>
            <a:ext cx="5340095"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6"/>
              </a:buClr>
              <a:buSzPts val="1600"/>
              <a:buFont typeface="Arial"/>
              <a:buNone/>
            </a:pPr>
            <a:r>
              <a:rPr lang="en-US" sz="1600" b="1" i="0" u="none" strike="noStrike" cap="none">
                <a:solidFill>
                  <a:schemeClr val="accent6"/>
                </a:solidFill>
                <a:latin typeface="Century Gothic"/>
                <a:ea typeface="Century Gothic"/>
                <a:cs typeface="Century Gothic"/>
                <a:sym typeface="Century Gothic"/>
              </a:rPr>
              <a:t>Experience &amp; Expertise for Agile Adoption</a:t>
            </a:r>
            <a:endParaRPr sz="1600" b="1" i="0" u="none" strike="noStrike" cap="none">
              <a:solidFill>
                <a:schemeClr val="accent6"/>
              </a:solidFill>
              <a:latin typeface="Century Gothic"/>
              <a:ea typeface="Century Gothic"/>
              <a:cs typeface="Century Gothic"/>
              <a:sym typeface="Century Gothic"/>
            </a:endParaRPr>
          </a:p>
        </p:txBody>
      </p:sp>
      <p:sp>
        <p:nvSpPr>
          <p:cNvPr id="466" name="Google Shape;466;p30"/>
          <p:cNvSpPr txBox="1"/>
          <p:nvPr/>
        </p:nvSpPr>
        <p:spPr>
          <a:xfrm>
            <a:off x="-66675" y="6604084"/>
            <a:ext cx="688509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chemeClr val="lt1"/>
                </a:solidFill>
                <a:highlight>
                  <a:srgbClr val="000000"/>
                </a:highlight>
                <a:latin typeface="Arial"/>
                <a:ea typeface="Arial"/>
                <a:cs typeface="Arial"/>
                <a:sym typeface="Arial"/>
              </a:rPr>
              <a:t>Sources: </a:t>
            </a:r>
            <a:r>
              <a:rPr lang="en-US" sz="1050" b="0" i="0" u="sng" strike="noStrike" cap="none">
                <a:solidFill>
                  <a:schemeClr val="hlink"/>
                </a:solidFill>
                <a:highlight>
                  <a:srgbClr val="000000"/>
                </a:highlight>
                <a:latin typeface="Arial"/>
                <a:ea typeface="Arial"/>
                <a:cs typeface="Arial"/>
                <a:sym typeface="Arial"/>
                <a:hlinkClick r:id="rId5"/>
              </a:rPr>
              <a:t>https://situational-awareness.ai/</a:t>
            </a:r>
            <a:r>
              <a:rPr lang="en-US" sz="1050" b="0" i="0" u="none" strike="noStrike" cap="none">
                <a:solidFill>
                  <a:schemeClr val="lt1"/>
                </a:solidFill>
                <a:highlight>
                  <a:srgbClr val="000000"/>
                </a:highlight>
                <a:latin typeface="Arial"/>
                <a:ea typeface="Arial"/>
                <a:cs typeface="Arial"/>
                <a:sym typeface="Arial"/>
              </a:rPr>
              <a:t> &amp; </a:t>
            </a:r>
            <a:r>
              <a:rPr lang="en-US" sz="1050" b="0" i="0" u="sng" strike="noStrike" cap="none">
                <a:solidFill>
                  <a:schemeClr val="hlink"/>
                </a:solidFill>
                <a:highlight>
                  <a:srgbClr val="000000"/>
                </a:highlight>
                <a:latin typeface="Arial"/>
                <a:ea typeface="Arial"/>
                <a:cs typeface="Arial"/>
                <a:sym typeface="Arial"/>
                <a:hlinkClick r:id="rId6"/>
              </a:rPr>
              <a:t>https://www.youtube.com/watch?v=VhDm347BU-U</a:t>
            </a:r>
            <a:r>
              <a:rPr lang="en-US" sz="1050" b="0" i="0" u="none" strike="noStrike" cap="none">
                <a:solidFill>
                  <a:schemeClr val="lt1"/>
                </a:solidFill>
                <a:highlight>
                  <a:srgbClr val="000000"/>
                </a:highlight>
                <a:latin typeface="Arial"/>
                <a:ea typeface="Arial"/>
                <a:cs typeface="Arial"/>
                <a:sym typeface="Arial"/>
              </a:rPr>
              <a:t>  </a:t>
            </a:r>
            <a:endParaRPr sz="1050">
              <a:solidFill>
                <a:schemeClr val="lt1"/>
              </a:solidFill>
              <a:highlight>
                <a:srgbClr val="000000"/>
              </a:highlight>
              <a:latin typeface="Arial"/>
              <a:ea typeface="Arial"/>
              <a:cs typeface="Arial"/>
              <a:sym typeface="Arial"/>
            </a:endParaRPr>
          </a:p>
        </p:txBody>
      </p:sp>
      <p:pic>
        <p:nvPicPr>
          <p:cNvPr id="467" name="Google Shape;467;p30"/>
          <p:cNvPicPr preferRelativeResize="0"/>
          <p:nvPr/>
        </p:nvPicPr>
        <p:blipFill rotWithShape="1">
          <a:blip r:embed="rId7">
            <a:alphaModFix/>
          </a:blip>
          <a:srcRect/>
          <a:stretch/>
        </p:blipFill>
        <p:spPr>
          <a:xfrm>
            <a:off x="10268712" y="5844705"/>
            <a:ext cx="609600" cy="6096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1E0A-2DF1-5D15-EE7E-4E4835982009}"/>
              </a:ext>
            </a:extLst>
          </p:cNvPr>
          <p:cNvSpPr>
            <a:spLocks noGrp="1"/>
          </p:cNvSpPr>
          <p:nvPr>
            <p:ph type="title"/>
          </p:nvPr>
        </p:nvSpPr>
        <p:spPr>
          <a:xfrm>
            <a:off x="2094272" y="1347020"/>
            <a:ext cx="7541342" cy="1056636"/>
          </a:xfrm>
        </p:spPr>
        <p:txBody>
          <a:bodyPr/>
          <a:lstStyle/>
          <a:p>
            <a:pPr algn="ctr"/>
            <a:r>
              <a:rPr lang="en-US" dirty="0"/>
              <a:t>9 Phases with 9 Dimensions &amp; 9 Elephants in the Room (</a:t>
            </a:r>
            <a:r>
              <a:rPr lang="en-US" dirty="0" err="1"/>
              <a:t>EitRs</a:t>
            </a:r>
            <a:r>
              <a:rPr lang="en-US" dirty="0"/>
              <a:t>)</a:t>
            </a:r>
          </a:p>
        </p:txBody>
      </p:sp>
      <p:sp>
        <p:nvSpPr>
          <p:cNvPr id="3" name="Text Placeholder 2">
            <a:extLst>
              <a:ext uri="{FF2B5EF4-FFF2-40B4-BE49-F238E27FC236}">
                <a16:creationId xmlns:a16="http://schemas.microsoft.com/office/drawing/2014/main" id="{5EAC0B3A-AD6A-3274-B07E-BE255D2B0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337942-CA5C-0E84-7260-706AD64D4E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6" name="Picture 5">
            <a:extLst>
              <a:ext uri="{FF2B5EF4-FFF2-40B4-BE49-F238E27FC236}">
                <a16:creationId xmlns:a16="http://schemas.microsoft.com/office/drawing/2014/main" id="{67AAF9A6-B028-E30E-30F4-043C3E5491E4}"/>
              </a:ext>
            </a:extLst>
          </p:cNvPr>
          <p:cNvPicPr>
            <a:picLocks noChangeAspect="1"/>
          </p:cNvPicPr>
          <p:nvPr/>
        </p:nvPicPr>
        <p:blipFill>
          <a:blip r:embed="rId2"/>
          <a:stretch>
            <a:fillRect/>
          </a:stretch>
        </p:blipFill>
        <p:spPr>
          <a:xfrm>
            <a:off x="430289" y="2326906"/>
            <a:ext cx="10869308" cy="2835853"/>
          </a:xfrm>
          <a:prstGeom prst="rect">
            <a:avLst/>
          </a:prstGeom>
        </p:spPr>
      </p:pic>
    </p:spTree>
    <p:extLst>
      <p:ext uri="{BB962C8B-B14F-4D97-AF65-F5344CB8AC3E}">
        <p14:creationId xmlns:p14="http://schemas.microsoft.com/office/powerpoint/2010/main" val="50216535"/>
      </p:ext>
    </p:extLst>
  </p:cSld>
  <p:clrMapOvr>
    <a:masterClrMapping/>
  </p:clrMapOvr>
</p:sld>
</file>

<file path=ppt/theme/theme1.xml><?xml version="1.0" encoding="utf-8"?>
<a:theme xmlns:a="http://schemas.openxmlformats.org/drawingml/2006/main" name="Office Theme">
  <a:themeElements>
    <a:clrScheme name="Custom 18">
      <a:dk1>
        <a:srgbClr val="000000"/>
      </a:dk1>
      <a:lt1>
        <a:srgbClr val="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3301</Words>
  <Application>Microsoft Office PowerPoint</Application>
  <PresentationFormat>Widescreen</PresentationFormat>
  <Paragraphs>352</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Calibri</vt:lpstr>
      <vt:lpstr>Arial Black</vt:lpstr>
      <vt:lpstr>Times New Roman</vt:lpstr>
      <vt:lpstr>Helvetica Neue</vt:lpstr>
      <vt:lpstr>Rubik</vt:lpstr>
      <vt:lpstr>Century Gothic</vt:lpstr>
      <vt:lpstr>Courier New</vt:lpstr>
      <vt:lpstr>Benne</vt:lpstr>
      <vt:lpstr>Arial</vt:lpstr>
      <vt:lpstr>Office Theme</vt:lpstr>
      <vt:lpstr>i2u.ai</vt:lpstr>
      <vt:lpstr>ABOUT US</vt:lpstr>
      <vt:lpstr>PROBLEM</vt:lpstr>
      <vt:lpstr>WHY NOW?</vt:lpstr>
      <vt:lpstr>SOLUTION</vt:lpstr>
      <vt:lpstr>PLATFORM OVERVIEW</vt:lpstr>
      <vt:lpstr>PowerPoint Presentation</vt:lpstr>
      <vt:lpstr>INTELLIGENCE EXPLOSION &amp; GPT DIFFUSION</vt:lpstr>
      <vt:lpstr>9 Phases with 9 Dimensions &amp; 9 Elephants in the Room (EitRs)</vt:lpstr>
      <vt:lpstr>BUSINESS MODEL</vt:lpstr>
      <vt:lpstr>MARKET OPPORTUNITY OVERVIEW</vt:lpstr>
      <vt:lpstr>GROWTH STRATEGY</vt:lpstr>
      <vt:lpstr>Profits All the Way!</vt:lpstr>
      <vt:lpstr>VALUATION</vt:lpstr>
      <vt:lpstr>ACTION PLAN</vt:lpstr>
      <vt:lpstr>OUR TEAM</vt:lpstr>
      <vt:lpstr>EXCLUSIVE ROUND!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Girish Hukkeri</dc:creator>
  <cp:lastModifiedBy>Girish Hukkeri</cp:lastModifiedBy>
  <cp:revision>7</cp:revision>
  <dcterms:modified xsi:type="dcterms:W3CDTF">2026-01-29T05:20:18Z</dcterms:modified>
</cp:coreProperties>
</file>